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1247" r:id="rId2"/>
    <p:sldId id="1258" r:id="rId3"/>
    <p:sldId id="1255" r:id="rId4"/>
    <p:sldId id="1257" r:id="rId5"/>
    <p:sldId id="1259" r:id="rId6"/>
    <p:sldId id="1261" r:id="rId7"/>
    <p:sldId id="1308" r:id="rId8"/>
    <p:sldId id="1264" r:id="rId9"/>
    <p:sldId id="1266" r:id="rId10"/>
    <p:sldId id="1265" r:id="rId11"/>
    <p:sldId id="1272" r:id="rId12"/>
    <p:sldId id="1270" r:id="rId13"/>
    <p:sldId id="1284" r:id="rId14"/>
    <p:sldId id="1274" r:id="rId15"/>
    <p:sldId id="1275" r:id="rId16"/>
    <p:sldId id="1276" r:id="rId17"/>
    <p:sldId id="1309" r:id="rId18"/>
    <p:sldId id="1282" r:id="rId19"/>
    <p:sldId id="1279" r:id="rId20"/>
    <p:sldId id="1280" r:id="rId21"/>
    <p:sldId id="1281" r:id="rId22"/>
    <p:sldId id="1286" r:id="rId23"/>
    <p:sldId id="1287" r:id="rId24"/>
    <p:sldId id="1288" r:id="rId25"/>
    <p:sldId id="1290" r:id="rId26"/>
    <p:sldId id="1307" r:id="rId27"/>
    <p:sldId id="1306" r:id="rId28"/>
    <p:sldId id="1348" r:id="rId29"/>
    <p:sldId id="1291" r:id="rId30"/>
    <p:sldId id="1292" r:id="rId31"/>
    <p:sldId id="1293" r:id="rId32"/>
    <p:sldId id="1294" r:id="rId33"/>
    <p:sldId id="1305" r:id="rId34"/>
    <p:sldId id="1295" r:id="rId35"/>
    <p:sldId id="1296" r:id="rId36"/>
    <p:sldId id="1297" r:id="rId37"/>
    <p:sldId id="1298" r:id="rId38"/>
    <p:sldId id="1299" r:id="rId39"/>
    <p:sldId id="1300" r:id="rId40"/>
    <p:sldId id="1301" r:id="rId41"/>
    <p:sldId id="1369" r:id="rId42"/>
    <p:sldId id="1313" r:id="rId43"/>
    <p:sldId id="1302" r:id="rId44"/>
    <p:sldId id="1303" r:id="rId45"/>
    <p:sldId id="1304" r:id="rId46"/>
    <p:sldId id="1312" r:id="rId47"/>
    <p:sldId id="1311" r:id="rId48"/>
    <p:sldId id="1349" r:id="rId49"/>
    <p:sldId id="1350" r:id="rId50"/>
    <p:sldId id="1378" r:id="rId51"/>
    <p:sldId id="1379" r:id="rId52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5B3"/>
    <a:srgbClr val="990000"/>
    <a:srgbClr val="800000"/>
    <a:srgbClr val="A50021"/>
    <a:srgbClr val="808080"/>
    <a:srgbClr val="006666"/>
    <a:srgbClr val="FF3300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7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54"/>
        <p:guide pos="28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1A846B-6196-42C6-B67E-DCA24727796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noProof="0"/>
              <a:t>单击此处编辑母版文本样式</a:t>
            </a:r>
          </a:p>
          <a:p>
            <a:pPr lvl="1"/>
            <a:r>
              <a:rPr lang="zh-CN" noProof="0"/>
              <a:t>第二级</a:t>
            </a:r>
          </a:p>
          <a:p>
            <a:pPr lvl="2"/>
            <a:r>
              <a:rPr lang="zh-CN" noProof="0"/>
              <a:t>第三级</a:t>
            </a:r>
          </a:p>
          <a:p>
            <a:pPr lvl="3"/>
            <a:r>
              <a:rPr lang="zh-CN" noProof="0"/>
              <a:t>第四级</a:t>
            </a:r>
          </a:p>
          <a:p>
            <a:pPr lvl="4"/>
            <a:r>
              <a:rPr lang="zh-CN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FB5EA9-AE43-4559-894C-BFFF0844BBE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B5EA9-AE43-4559-894C-BFFF0844BBE4}" type="slidenum">
              <a:rPr lang="zh-CN" altLang="zh-CN" smtClean="0"/>
              <a:t>1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62F7-308E-43AC-B9FB-E9F00593960D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7784-1FD7-40EF-8E44-2816D490F31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B997-CC5A-43A0-A1D5-31D8629D683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A6F8-829D-4B52-9D7B-17D6508AECA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277B-A6A2-4C98-9283-94EF8A16F18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B9ED-52BC-4295-8C9A-EB6CDA78633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7CE6-66D6-45A2-A85B-ECEBC6138311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4D06-894E-42AF-A2B0-05CE25189E1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8303-4428-412E-BA0A-0E9000609C3E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7C21-EEA3-4C97-83ED-F2A65F816C8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9FEC-9F44-47AE-856F-0E2E3E2DCB36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FFB6-B7DB-4A7F-81D0-C16668751BF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0495-ED39-4F6D-B0EE-9FC6AD297246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A040-D7FE-482A-BBD4-414ADC7039E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5EF0-190E-4650-8374-0946D1A7F4C8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0BF0-DFBA-4115-8429-6B599FA2D5B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CC21-20ED-4E76-858B-226CC15B081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EF4D-BA54-499C-AF6A-7E65FF57669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B886-1B4B-4AB8-9914-16AC7A51FA89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5FA6-1B49-400C-990B-C5EEBA7A404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DDC3-1C63-4EDA-91BF-13729C9333CC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C9A4-4AF6-4F4B-981B-F336AE4999C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底图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04AABE-EE8F-442D-A423-EC9152EAAC62}" type="datetimeFigureOut">
              <a:rPr lang="zh-CN" altLang="en-US"/>
              <a:t>2021/9/26</a:t>
            </a:fld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b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6D00F7-3E62-49AA-8391-8EA6C77C22A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dao.gdpr.com/zjhc/a/login?forceLogout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9672" y="1340768"/>
            <a:ext cx="5472608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珠江经营业务管理系统(BPM系统）</a:t>
            </a:r>
          </a:p>
          <a:p>
            <a:pPr algn="ctr">
              <a:buClrTx/>
              <a:buSzTx/>
            </a:pPr>
            <a:r>
              <a:rPr lang="en-US" altLang="zh-CN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操作流程-</a:t>
            </a:r>
            <a:r>
              <a:rPr lang="zh-CN" altLang="en-US" sz="32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劳务费篇</a:t>
            </a:r>
            <a:endParaRPr lang="en-US" altLang="zh-CN" sz="3200" b="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b="0" dirty="0">
              <a:solidFill>
                <a:schemeClr val="bg1"/>
              </a:solidFill>
            </a:endParaRPr>
          </a:p>
          <a:p>
            <a:pPr algn="ctr"/>
            <a:endParaRPr lang="en-US" altLang="zh-CN" b="0" dirty="0">
              <a:solidFill>
                <a:schemeClr val="bg1"/>
              </a:solidFill>
            </a:endParaRPr>
          </a:p>
          <a:p>
            <a:pPr algn="ctr"/>
            <a:r>
              <a:rPr lang="en-US" altLang="zh-CN" b="0" dirty="0">
                <a:solidFill>
                  <a:schemeClr val="bg1"/>
                </a:solidFill>
              </a:rPr>
              <a:t>                                 </a:t>
            </a:r>
          </a:p>
          <a:p>
            <a:pPr algn="ctr"/>
            <a:r>
              <a:rPr lang="en-US" altLang="zh-CN" b="0" dirty="0">
                <a:solidFill>
                  <a:schemeClr val="bg1"/>
                </a:solidFill>
              </a:rPr>
              <a:t>   </a:t>
            </a:r>
            <a:r>
              <a:rPr lang="zh-CN" altLang="en-US" sz="2800" b="0" dirty="0">
                <a:solidFill>
                  <a:schemeClr val="bg1"/>
                </a:solidFill>
              </a:rPr>
              <a:t>财务部</a:t>
            </a:r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b="0" dirty="0">
                <a:solidFill>
                  <a:schemeClr val="bg1"/>
                </a:solidFill>
              </a:rPr>
              <a:t>   2021</a:t>
            </a:r>
            <a:r>
              <a:rPr lang="zh-CN" altLang="en-US" sz="2800" b="0" dirty="0">
                <a:solidFill>
                  <a:schemeClr val="bg1"/>
                </a:solidFill>
              </a:rPr>
              <a:t>年</a:t>
            </a:r>
            <a:r>
              <a:rPr lang="en-US" altLang="zh-CN" sz="2800" b="0" dirty="0">
                <a:solidFill>
                  <a:schemeClr val="bg1"/>
                </a:solidFill>
              </a:rPr>
              <a:t>9</a:t>
            </a:r>
            <a:r>
              <a:rPr lang="zh-CN" altLang="en-US" sz="2800" b="0" dirty="0">
                <a:solidFill>
                  <a:schemeClr val="bg1"/>
                </a:solidFill>
              </a:rPr>
              <a:t>月</a:t>
            </a:r>
            <a:endParaRPr lang="en-US" altLang="zh-CN" sz="2800" b="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b="0" dirty="0">
                <a:solidFill>
                  <a:schemeClr val="bg1"/>
                </a:solidFill>
              </a:rPr>
              <a:t>  </a:t>
            </a:r>
            <a:endParaRPr lang="en-US" altLang="zh-CN" b="0" dirty="0">
              <a:solidFill>
                <a:schemeClr val="bg1"/>
              </a:solidFill>
            </a:endParaRPr>
          </a:p>
          <a:p>
            <a:pPr algn="ctr"/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0" y="1602740"/>
            <a:ext cx="7553960" cy="365188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890395"/>
            <a:ext cx="8639175" cy="307657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1124585"/>
            <a:ext cx="6421120" cy="489204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1124585"/>
            <a:ext cx="4178300" cy="502031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80870"/>
            <a:ext cx="6553200" cy="309562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2276475"/>
            <a:ext cx="7550150" cy="22332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1340485"/>
            <a:ext cx="6436995" cy="455041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980440"/>
            <a:ext cx="7339330" cy="524002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628775"/>
            <a:ext cx="8076565" cy="332486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1124585"/>
            <a:ext cx="5778500" cy="498665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19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7995" y="1628775"/>
            <a:ext cx="8308340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系统上线后，制作劳务费单据需先在友财薪酬系统中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制单，然后推送至</a:t>
            </a:r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系统进行审批</a:t>
            </a: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下面分为四部分进行介绍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第一部分：友财薪酬系统劳务费制单流程（第</a:t>
            </a:r>
            <a:r>
              <a:rPr lang="en-US" altLang="zh-CN">
                <a:solidFill>
                  <a:schemeClr val="bg1"/>
                </a:solidFill>
              </a:rPr>
              <a:t>3-27</a:t>
            </a:r>
            <a:r>
              <a:rPr lang="zh-CN" altLang="en-US">
                <a:solidFill>
                  <a:schemeClr val="bg1"/>
                </a:solidFill>
              </a:rPr>
              <a:t>页）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第二部分：</a:t>
            </a:r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系统审批流程（第</a:t>
            </a:r>
            <a:r>
              <a:rPr lang="en-US" altLang="zh-CN">
                <a:solidFill>
                  <a:schemeClr val="bg1"/>
                </a:solidFill>
              </a:rPr>
              <a:t>28-41</a:t>
            </a:r>
            <a:r>
              <a:rPr lang="zh-CN" altLang="en-US">
                <a:solidFill>
                  <a:schemeClr val="bg1"/>
                </a:solidFill>
              </a:rPr>
              <a:t>页）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第三部分：劳务费单据撤销流程（第</a:t>
            </a:r>
            <a:r>
              <a:rPr lang="en-US" altLang="zh-CN">
                <a:solidFill>
                  <a:schemeClr val="bg1"/>
                </a:solidFill>
              </a:rPr>
              <a:t>42-45</a:t>
            </a:r>
            <a:r>
              <a:rPr lang="zh-CN" altLang="en-US">
                <a:solidFill>
                  <a:schemeClr val="bg1"/>
                </a:solidFill>
              </a:rPr>
              <a:t>页）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第四部分：查看审批进程及结束审批操作流程（第</a:t>
            </a:r>
            <a:r>
              <a:rPr lang="en-US" altLang="zh-CN">
                <a:solidFill>
                  <a:schemeClr val="bg1"/>
                </a:solidFill>
              </a:rPr>
              <a:t>46-49</a:t>
            </a:r>
            <a:r>
              <a:rPr lang="zh-CN" altLang="en-US">
                <a:solidFill>
                  <a:schemeClr val="bg1"/>
                </a:solidFill>
              </a:rPr>
              <a:t>页）</a:t>
            </a: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1988820"/>
            <a:ext cx="7677785" cy="287591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060575"/>
            <a:ext cx="8120380" cy="28314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1412875"/>
            <a:ext cx="7516495" cy="432308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1052830"/>
            <a:ext cx="3201035" cy="495617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700530"/>
            <a:ext cx="7427595" cy="366014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2276475"/>
            <a:ext cx="8063230" cy="20313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642745"/>
            <a:ext cx="7581900" cy="357187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45" y="1156970"/>
            <a:ext cx="7229475" cy="454342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1550" y="1628775"/>
            <a:ext cx="74345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二、</a:t>
            </a:r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系统审批流程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登录珠江经营业务管理系统（</a:t>
            </a:r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系统）</a:t>
            </a:r>
          </a:p>
          <a:p>
            <a:pPr algn="l"/>
            <a:r>
              <a:rPr lang="zh-CN" altLang="en-US">
                <a:solidFill>
                  <a:srgbClr val="0D15B3"/>
                </a:solidFill>
              </a:rPr>
              <a:t>http://hedao.gdpr.com/zjhc/a/login?forceLogout=1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登录后界面如下图</a:t>
            </a: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5" name="图片 4" descr="BPM登录界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140710"/>
            <a:ext cx="6365240" cy="270573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28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1484630"/>
            <a:ext cx="7992110" cy="1689100"/>
          </a:xfrm>
          <a:prstGeom prst="rect">
            <a:avLst/>
          </a:prstGeom>
        </p:spPr>
      </p:pic>
      <p:pic>
        <p:nvPicPr>
          <p:cNvPr id="4" name="图片 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" y="3356610"/>
            <a:ext cx="8051165" cy="184340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29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795" y="1557020"/>
            <a:ext cx="7778115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</a:rPr>
              <a:t>一、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友财薪酬系统劳务费制单流程</a:t>
            </a:r>
            <a:r>
              <a:rPr lang="zh-CN" altLang="en-US" dirty="0">
                <a:solidFill>
                  <a:schemeClr val="bg1"/>
                </a:solidFill>
              </a:rPr>
              <a:t>：</a:t>
            </a:r>
            <a:endParaRPr lang="en-US" altLang="zh-CN" dirty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</a:rPr>
              <a:t>登录</a:t>
            </a:r>
            <a:r>
              <a:rPr lang="zh-CN" dirty="0">
                <a:solidFill>
                  <a:schemeClr val="bg1"/>
                </a:solidFill>
              </a:rPr>
              <a:t>友财财务管理信息系统</a:t>
            </a:r>
            <a:r>
              <a:rPr lang="en-US" altLang="zh-CN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http://10.2.254.92/Default.aspx</a:t>
            </a:r>
            <a:endParaRPr lang="en-US" altLang="zh-CN" dirty="0">
              <a:solidFill>
                <a:srgbClr val="FFFF00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登录后界面如下图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  <p:pic>
        <p:nvPicPr>
          <p:cNvPr id="3" name="图片 2" descr="友财登录界面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940" y="3068955"/>
            <a:ext cx="6504305" cy="240474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84630"/>
            <a:ext cx="7900035" cy="408559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268730"/>
            <a:ext cx="8112760" cy="46335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1052830"/>
            <a:ext cx="5074285" cy="517652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2132965"/>
            <a:ext cx="8046720" cy="227711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" y="1772920"/>
            <a:ext cx="7982585" cy="346392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1412875"/>
            <a:ext cx="8489950" cy="421259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9750" y="980440"/>
            <a:ext cx="7965440" cy="3245485"/>
          </a:xfrm>
          <a:prstGeom prst="rect">
            <a:avLst/>
          </a:prstGeom>
        </p:spPr>
      </p:pic>
      <p:pic>
        <p:nvPicPr>
          <p:cNvPr id="2" name="图片 1" descr="){%ZCLT18DC3285JBS1FS$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9750" y="4293235"/>
            <a:ext cx="4986020" cy="20078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96280" y="4436745"/>
            <a:ext cx="2823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由于系统修改，请选择新设置的劳务费流程（流程编码</a:t>
            </a:r>
            <a:r>
              <a:rPr lang="en-US" altLang="zh-CN">
                <a:solidFill>
                  <a:schemeClr val="bg1"/>
                </a:solidFill>
              </a:rPr>
              <a:t>XZD26001)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980440"/>
            <a:ext cx="8300085" cy="532892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2276475"/>
            <a:ext cx="7847330" cy="19411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1268730"/>
            <a:ext cx="7893685" cy="461264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39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1772920"/>
            <a:ext cx="7180580" cy="314261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412875"/>
            <a:ext cx="8046720" cy="392684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1412875"/>
            <a:ext cx="7597140" cy="15760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9795" y="3140710"/>
            <a:ext cx="7263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以上操作完成后等待领导审批即可，待审批人变成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赵晖时，将打印好的面单和附件一起交到财务部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31545" y="4109720"/>
            <a:ext cx="70091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按照规定，劳务费只能转给提供劳务服务的人员，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请经办人将收款人的姓名，身份证号及银行账号以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列表的形式附在报销单后。（银行账号务必注明所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属银行，若不是中国银行或者建设银行的卡号，请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务必提供开户行）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41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88085" y="1628775"/>
            <a:ext cx="661035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三、劳务费撤销流程</a:t>
            </a: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若发现已生成的劳务费制单有误，或需要撤销，</a:t>
            </a: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可登录友财管理系统进行撤销</a:t>
            </a: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42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916430"/>
            <a:ext cx="8325485" cy="22574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68425" y="4509135"/>
            <a:ext cx="6379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取消核发后，</a:t>
            </a:r>
            <a:r>
              <a:rPr lang="en-US" altLang="zh-CN">
                <a:solidFill>
                  <a:schemeClr val="bg1"/>
                </a:solidFill>
              </a:rPr>
              <a:t>BPM</a:t>
            </a:r>
            <a:r>
              <a:rPr lang="zh-CN" altLang="en-US">
                <a:solidFill>
                  <a:schemeClr val="bg1"/>
                </a:solidFill>
              </a:rPr>
              <a:t>系统中薪资单模块单据会自动消失，不需再做处理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43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700530"/>
            <a:ext cx="8181975" cy="38207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44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2132965"/>
            <a:ext cx="8074660" cy="234569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5740" y="1124585"/>
            <a:ext cx="477393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四、查询报销单审批进程操作流程</a:t>
            </a:r>
          </a:p>
          <a:p>
            <a:pPr algn="l"/>
            <a:r>
              <a:rPr lang="en-US" altLang="zh-CN">
                <a:solidFill>
                  <a:schemeClr val="bg1"/>
                </a:solidFill>
              </a:rPr>
              <a:t>     </a:t>
            </a:r>
            <a:r>
              <a:rPr lang="zh-CN" altLang="en-US">
                <a:solidFill>
                  <a:schemeClr val="bg1"/>
                </a:solidFill>
              </a:rPr>
              <a:t>（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适用于所有类型报销单）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060575"/>
            <a:ext cx="7112635" cy="1498600"/>
          </a:xfrm>
          <a:prstGeom prst="rect">
            <a:avLst/>
          </a:prstGeom>
        </p:spPr>
      </p:pic>
      <p:pic>
        <p:nvPicPr>
          <p:cNvPr id="5" name="图片 4" descr="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3933190"/>
            <a:ext cx="7154545" cy="173799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04025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" y="2276475"/>
            <a:ext cx="7766685" cy="17018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47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39975" y="1124585"/>
            <a:ext cx="38557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报销单结束审批操作流程</a:t>
            </a:r>
          </a:p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（适用于所有类型报销单）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5" name="图片 4" descr="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132965"/>
            <a:ext cx="7389495" cy="30734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48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340485"/>
            <a:ext cx="7821295" cy="1668145"/>
          </a:xfrm>
          <a:prstGeom prst="rect">
            <a:avLst/>
          </a:prstGeom>
        </p:spPr>
      </p:pic>
      <p:pic>
        <p:nvPicPr>
          <p:cNvPr id="5" name="图片 4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3140710"/>
            <a:ext cx="6798310" cy="209804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49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2204720"/>
            <a:ext cx="7198995" cy="239458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5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340485"/>
            <a:ext cx="7821295" cy="1668145"/>
          </a:xfrm>
          <a:prstGeom prst="rect">
            <a:avLst/>
          </a:prstGeom>
        </p:spPr>
      </p:pic>
      <p:pic>
        <p:nvPicPr>
          <p:cNvPr id="5" name="图片 4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3140710"/>
            <a:ext cx="6798310" cy="209804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14D97784-1FD7-40EF-8E44-2816D490F31D}" type="slidenum">
              <a:rPr lang="zh-CN" altLang="zh-CN">
                <a:solidFill>
                  <a:schemeClr val="tx1"/>
                </a:solidFill>
              </a:rPr>
              <a:t>50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259840" y="2314575"/>
            <a:ext cx="6804660" cy="854075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sym typeface="+mn-ea"/>
              </a:rPr>
              <a:t>    </a:t>
            </a:r>
            <a:br>
              <a:rPr lang="en-US" altLang="zh-CN" sz="2400" dirty="0">
                <a:solidFill>
                  <a:schemeClr val="bg1"/>
                </a:solidFill>
                <a:sym typeface="+mn-ea"/>
              </a:rPr>
            </a:br>
            <a:br>
              <a:rPr lang="en-US" altLang="zh-CN" sz="2400" dirty="0">
                <a:solidFill>
                  <a:schemeClr val="bg1"/>
                </a:solidFill>
                <a:sym typeface="+mn-ea"/>
              </a:rPr>
            </a:br>
            <a:r>
              <a:rPr lang="en-US" altLang="zh-CN" sz="2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如有立项、报销预算科目权限申请等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BPM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系统相关问题</a:t>
            </a:r>
            <a:b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</a:b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ea"/>
              </a:rPr>
              <a:t>请发邮件至</a:t>
            </a:r>
            <a:r>
              <a:rPr lang="en-US" altLang="zh-CN" sz="2400" dirty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zjxycwb_bpm@163.com</a:t>
            </a:r>
            <a:br>
              <a:rPr lang="zh-CN" altLang="en-US">
                <a:latin typeface="黑体" panose="02010609060101010101" charset="-122"/>
                <a:ea typeface="黑体" panose="02010609060101010101" charset="-122"/>
                <a:cs typeface="+mn-ea"/>
              </a:rPr>
            </a:br>
            <a:br>
              <a:rPr lang="en-US" altLang="zh-CN" dirty="0">
                <a:solidFill>
                  <a:schemeClr val="bg1"/>
                </a:solidFill>
                <a:latin typeface="+mn-ea"/>
                <a:ea typeface="+mn-ea"/>
                <a:cs typeface="+mn-ea"/>
              </a:rPr>
            </a:b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THANKS!</a:t>
            </a:r>
            <a:endParaRPr lang="zh-CN" altLang="en-US" sz="72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51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1412875"/>
            <a:ext cx="7516495" cy="415734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9B4A4D06-894E-42AF-A2B0-05CE25189E17}" type="slidenum">
              <a:rPr lang="zh-CN" altLang="zh-CN">
                <a:solidFill>
                  <a:schemeClr val="tx1"/>
                </a:solidFill>
              </a:rPr>
              <a:t>6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1700530"/>
            <a:ext cx="7606030" cy="373570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7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700530"/>
            <a:ext cx="8075295" cy="244221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8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980440"/>
            <a:ext cx="6567805" cy="531050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04660" y="6381115"/>
            <a:ext cx="2133600" cy="365125"/>
          </a:xfrm>
        </p:spPr>
        <p:txBody>
          <a:bodyPr/>
          <a:lstStyle/>
          <a:p>
            <a:pPr>
              <a:defRPr/>
            </a:pPr>
            <a:fld id="{328DEF4D-BA54-499C-AF6A-7E65FF576691}" type="slidenum">
              <a:rPr lang="zh-CN" altLang="zh-CN">
                <a:solidFill>
                  <a:schemeClr val="tx1"/>
                </a:solidFill>
              </a:rPr>
              <a:t>9</a:t>
            </a:fld>
            <a:endParaRPr lang="zh-CN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24,&quot;width&quot;:144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11,&quot;width&quot;:1254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10,&quot;width&quot;:10950}"/>
</p:tagLst>
</file>

<file path=ppt/theme/theme1.xml><?xml version="1.0" encoding="utf-8"?>
<a:theme xmlns:a="http://schemas.openxmlformats.org/drawingml/2006/main" name="7_Office 主题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FF0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全屏显示(4:3)</PresentationFormat>
  <Paragraphs>99</Paragraphs>
  <Slides>51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7" baseType="lpstr">
      <vt:lpstr>黑体</vt:lpstr>
      <vt:lpstr>宋体</vt:lpstr>
      <vt:lpstr>微软雅黑</vt:lpstr>
      <vt:lpstr>Arial</vt:lpstr>
      <vt:lpstr>Calibri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如有立项、报销预算科目权限申请等BPM系统相关问题   请发邮件至zjxycwb_bpm@163.com  </vt:lpstr>
    </vt:vector>
  </TitlesOfParts>
  <Company>MSPRC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天津财经大学珠江学院</dc:title>
  <dc:creator>duan</dc:creator>
  <cp:lastModifiedBy>fan xin</cp:lastModifiedBy>
  <cp:revision>930</cp:revision>
  <cp:lastPrinted>2411-12-30T00:00:00Z</cp:lastPrinted>
  <dcterms:created xsi:type="dcterms:W3CDTF">2007-04-04T13:38:00Z</dcterms:created>
  <dcterms:modified xsi:type="dcterms:W3CDTF">2021-09-26T07:19:36Z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B7A072E43FF9479A9BB0422405A7B158</vt:lpwstr>
  </property>
</Properties>
</file>