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1247" r:id="rId2"/>
    <p:sldId id="1258" r:id="rId3"/>
    <p:sldId id="1255" r:id="rId4"/>
    <p:sldId id="1257" r:id="rId5"/>
    <p:sldId id="1262" r:id="rId6"/>
    <p:sldId id="1259" r:id="rId7"/>
    <p:sldId id="1261" r:id="rId8"/>
    <p:sldId id="1308" r:id="rId9"/>
    <p:sldId id="1264" r:id="rId10"/>
    <p:sldId id="1266" r:id="rId11"/>
    <p:sldId id="1315" r:id="rId12"/>
    <p:sldId id="1314" r:id="rId13"/>
  </p:sldIdLst>
  <p:sldSz cx="9144000" cy="6858000" type="screen4x3"/>
  <p:notesSz cx="6858000" cy="9144000"/>
  <p:defaultTextStyle>
    <a:defPPr>
      <a:defRPr lang="zh-CN"/>
    </a:defPPr>
    <a:lvl1pPr algn="r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800000"/>
    <a:srgbClr val="A50021"/>
    <a:srgbClr val="808080"/>
    <a:srgbClr val="006666"/>
    <a:srgbClr val="FF3300"/>
    <a:srgbClr val="99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37" autoAdjust="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5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D1A846B-6196-42C6-B67E-DCA247277961}" type="datetimeFigureOut">
              <a:rPr lang="zh-CN" altLang="en-US"/>
              <a:t>2021/9/26</a:t>
            </a:fld>
            <a:endParaRPr lang="zh-CN" altLang="zh-CN"/>
          </a:p>
        </p:txBody>
      </p:sp>
      <p:sp>
        <p:nvSpPr>
          <p:cNvPr id="1741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noProof="0"/>
              <a:t>单击此处编辑母版文本样式</a:t>
            </a:r>
          </a:p>
          <a:p>
            <a:pPr lvl="1"/>
            <a:r>
              <a:rPr lang="zh-CN" noProof="0"/>
              <a:t>第二级</a:t>
            </a:r>
          </a:p>
          <a:p>
            <a:pPr lvl="2"/>
            <a:r>
              <a:rPr lang="zh-CN" noProof="0"/>
              <a:t>第三级</a:t>
            </a:r>
          </a:p>
          <a:p>
            <a:pPr lvl="3"/>
            <a:r>
              <a:rPr lang="zh-CN" noProof="0"/>
              <a:t>第四级</a:t>
            </a:r>
          </a:p>
          <a:p>
            <a:pPr lvl="4"/>
            <a:r>
              <a:rPr lang="zh-CN" noProof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l"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EFB5EA9-AE43-4559-894C-BFFF0844BBE4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FB5EA9-AE43-4559-894C-BFFF0844BBE4}" type="slidenum">
              <a:rPr lang="zh-CN" altLang="zh-CN" smtClean="0"/>
              <a:t>1</a:t>
            </a:fld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162F7-308E-43AC-B9FB-E9F00593960D}" type="datetimeFigureOut">
              <a:rPr lang="zh-CN" altLang="en-US"/>
              <a:t>2021/9/26</a:t>
            </a:fld>
            <a:endParaRPr lang="zh-CN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97784-1FD7-40EF-8E44-2816D490F31D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/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EB997-CC5A-43A0-A1D5-31D8629D6839}" type="datetimeFigureOut">
              <a:rPr lang="zh-CN" altLang="en-US"/>
              <a:t>2021/9/26</a:t>
            </a:fld>
            <a:endParaRPr lang="zh-CN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DA6F8-829D-4B52-9D7B-17D6508AECA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/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1277B-A6A2-4C98-9283-94EF8A16F181}" type="datetimeFigureOut">
              <a:rPr lang="zh-CN" altLang="en-US"/>
              <a:t>2021/9/26</a:t>
            </a:fld>
            <a:endParaRPr lang="zh-CN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AB9ED-52BC-4295-8C9A-EB6CDA78633F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/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7CE6-66D6-45A2-A85B-ECEBC6138311}" type="datetimeFigureOut">
              <a:rPr lang="zh-CN" altLang="en-US"/>
              <a:t>2021/9/26</a:t>
            </a:fld>
            <a:endParaRPr lang="zh-CN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A4D06-894E-42AF-A2B0-05CE25189E17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/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78303-4428-412E-BA0A-0E9000609C3E}" type="datetimeFigureOut">
              <a:rPr lang="zh-CN" altLang="en-US"/>
              <a:t>2021/9/26</a:t>
            </a:fld>
            <a:endParaRPr lang="zh-CN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07C21-EEA3-4C97-83ED-F2A65F816C8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/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39FEC-9F44-47AE-856F-0E2E3E2DCB36}" type="datetimeFigureOut">
              <a:rPr lang="zh-CN" altLang="en-US"/>
              <a:t>2021/9/26</a:t>
            </a:fld>
            <a:endParaRPr lang="zh-CN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5FFB6-B7DB-4A7F-81D0-C16668751BF6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/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30495-ED39-4F6D-B0EE-9FC6AD297246}" type="datetimeFigureOut">
              <a:rPr lang="zh-CN" altLang="en-US"/>
              <a:t>2021/9/26</a:t>
            </a:fld>
            <a:endParaRPr lang="zh-CN" altLang="zh-CN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1A040-D7FE-482A-BBD4-414ADC7039E9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/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35EF0-190E-4650-8374-0946D1A7F4C8}" type="datetimeFigureOut">
              <a:rPr lang="zh-CN" altLang="en-US"/>
              <a:t>2021/9/26</a:t>
            </a:fld>
            <a:endParaRPr lang="zh-CN" altLang="zh-CN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40BF0-DFBA-4115-8429-6B599FA2D5B4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/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4CC21-20ED-4E76-858B-226CC15B0819}" type="datetimeFigureOut">
              <a:rPr lang="zh-CN" altLang="en-US"/>
              <a:t>2021/9/26</a:t>
            </a:fld>
            <a:endParaRPr lang="zh-CN" altLang="zh-CN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DEF4D-BA54-499C-AF6A-7E65FF57669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/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EB886-1B4B-4AB8-9914-16AC7A51FA89}" type="datetimeFigureOut">
              <a:rPr lang="zh-CN" altLang="en-US"/>
              <a:t>2021/9/26</a:t>
            </a:fld>
            <a:endParaRPr lang="zh-CN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25FA6-1B49-400C-990B-C5EEBA7A404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/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FDDC3-1C63-4EDA-91BF-13729C9333CC}" type="datetimeFigureOut">
              <a:rPr lang="zh-CN" altLang="en-US"/>
              <a:t>2021/9/26</a:t>
            </a:fld>
            <a:endParaRPr lang="zh-CN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C9A4-4AF6-4F4B-981B-F336AE4999C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/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ppt底图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8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>
              <a:buFont typeface="Arial" panose="020B0604020202020204" pitchFamily="34" charset="0"/>
              <a:buNone/>
              <a:defRPr sz="1200" b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904AABE-EE8F-442D-A423-EC9152EAAC62}" type="datetimeFigureOut">
              <a:rPr lang="zh-CN" altLang="en-US"/>
              <a:t>2021/9/26</a:t>
            </a:fld>
            <a:endParaRPr lang="zh-CN" altLang="zh-CN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 b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1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 b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86D00F7-3E62-49AA-8391-8EA6C77C22A4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hedao.gdpr.com/zjhc/a/login?forceLogout=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19672" y="1340664"/>
            <a:ext cx="5472608" cy="4584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珠江经营业务管理系统(BPM系统）</a:t>
            </a:r>
          </a:p>
          <a:p>
            <a:pPr algn="ctr"/>
            <a:r>
              <a:rPr lang="en-US" altLang="zh-CN" sz="3200" b="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操作流程</a:t>
            </a:r>
            <a:r>
              <a:rPr lang="en-US" altLang="zh-CN" sz="3200" b="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zh-CN" altLang="en-US" sz="3200" b="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审批及查询预算</a:t>
            </a:r>
            <a:r>
              <a:rPr lang="zh-CN" sz="3200" b="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篇</a:t>
            </a:r>
            <a:endParaRPr lang="en-US" altLang="zh-CN" sz="3200" b="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endParaRPr lang="en-US" altLang="zh-CN" b="0" dirty="0">
              <a:solidFill>
                <a:schemeClr val="bg1"/>
              </a:solidFill>
            </a:endParaRPr>
          </a:p>
          <a:p>
            <a:pPr algn="ctr"/>
            <a:r>
              <a:rPr lang="en-US" altLang="zh-CN" b="0" dirty="0">
                <a:solidFill>
                  <a:schemeClr val="bg1"/>
                </a:solidFill>
              </a:rPr>
              <a:t>                                 </a:t>
            </a:r>
          </a:p>
          <a:p>
            <a:pPr algn="ctr"/>
            <a:r>
              <a:rPr lang="en-US" altLang="zh-CN" b="0" dirty="0">
                <a:solidFill>
                  <a:schemeClr val="bg1"/>
                </a:solidFill>
              </a:rPr>
              <a:t> </a:t>
            </a:r>
            <a:r>
              <a:rPr lang="zh-CN" altLang="en-US" sz="2800" b="0" dirty="0">
                <a:solidFill>
                  <a:schemeClr val="bg1"/>
                </a:solidFill>
              </a:rPr>
              <a:t>财务部</a:t>
            </a:r>
            <a:endParaRPr lang="en-US" altLang="zh-CN" sz="2800" b="0" dirty="0">
              <a:solidFill>
                <a:schemeClr val="bg1"/>
              </a:solidFill>
            </a:endParaRPr>
          </a:p>
          <a:p>
            <a:pPr algn="ctr"/>
            <a:endParaRPr lang="en-US" altLang="zh-CN" sz="2800" b="0" dirty="0">
              <a:solidFill>
                <a:schemeClr val="bg1"/>
              </a:solidFill>
            </a:endParaRPr>
          </a:p>
          <a:p>
            <a:pPr algn="ctr"/>
            <a:r>
              <a:rPr lang="en-US" altLang="zh-CN" sz="2800" b="0" dirty="0">
                <a:solidFill>
                  <a:schemeClr val="bg1"/>
                </a:solidFill>
              </a:rPr>
              <a:t>2021</a:t>
            </a:r>
            <a:r>
              <a:rPr lang="zh-CN" altLang="en-US" sz="2800" b="0" dirty="0">
                <a:solidFill>
                  <a:schemeClr val="bg1"/>
                </a:solidFill>
              </a:rPr>
              <a:t>年</a:t>
            </a:r>
            <a:r>
              <a:rPr lang="en-US" altLang="zh-CN" sz="2800" b="0" dirty="0">
                <a:solidFill>
                  <a:schemeClr val="bg1"/>
                </a:solidFill>
              </a:rPr>
              <a:t>9</a:t>
            </a:r>
            <a:r>
              <a:rPr lang="zh-CN" altLang="en-US" sz="2800" b="0" dirty="0">
                <a:solidFill>
                  <a:schemeClr val="bg1"/>
                </a:solidFill>
              </a:rPr>
              <a:t>月</a:t>
            </a:r>
            <a:endParaRPr lang="en-US" altLang="zh-CN" sz="2800" b="0" dirty="0">
              <a:solidFill>
                <a:schemeClr val="bg1"/>
              </a:solidFill>
            </a:endParaRPr>
          </a:p>
          <a:p>
            <a:pPr algn="ctr"/>
            <a:endParaRPr lang="en-US" altLang="zh-CN" b="0" dirty="0">
              <a:solidFill>
                <a:schemeClr val="bg1"/>
              </a:solidFill>
            </a:endParaRPr>
          </a:p>
          <a:p>
            <a:pPr algn="ctr"/>
            <a:endParaRPr lang="zh-CN" altLang="en-US" b="0" dirty="0">
              <a:solidFill>
                <a:schemeClr val="bg1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14D97784-1FD7-40EF-8E44-2816D490F31D}" type="slidenum">
              <a:rPr lang="zh-CN" altLang="zh-CN">
                <a:solidFill>
                  <a:schemeClr val="tx1"/>
                </a:solidFill>
              </a:rPr>
              <a:t>1</a:t>
            </a:fld>
            <a:endParaRPr lang="zh-CN" altLang="zh-CN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2348865"/>
            <a:ext cx="8372475" cy="144335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10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BPM</a:t>
            </a:r>
            <a:r>
              <a:rPr lang="zh-CN" altLang="en-US" dirty="0">
                <a:solidFill>
                  <a:schemeClr val="bg1"/>
                </a:solidFill>
              </a:rPr>
              <a:t>系统支持手机审批，具体审批及单据审批状态查询可使用“合动力</a:t>
            </a:r>
            <a:r>
              <a:rPr lang="en-US" altLang="zh-CN" dirty="0">
                <a:solidFill>
                  <a:schemeClr val="bg1"/>
                </a:solidFill>
              </a:rPr>
              <a:t>V</a:t>
            </a:r>
            <a:r>
              <a:rPr lang="zh-CN" altLang="en-US" dirty="0">
                <a:solidFill>
                  <a:schemeClr val="bg1"/>
                </a:solidFill>
              </a:rPr>
              <a:t>快乐工作”微信小程序，具体绑定及操作流程见</a:t>
            </a:r>
            <a:r>
              <a:rPr lang="en-US" dirty="0">
                <a:solidFill>
                  <a:schemeClr val="bg1"/>
                </a:solidFill>
              </a:rPr>
              <a:t>“</a:t>
            </a:r>
            <a:r>
              <a:rPr lang="zh-CN" altLang="en-US" dirty="0">
                <a:solidFill>
                  <a:schemeClr val="bg1"/>
                </a:solidFill>
              </a:rPr>
              <a:t>合动力操作说明流程</a:t>
            </a:r>
            <a:r>
              <a:rPr lang="en-US" altLang="zh-CN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9B4A4D06-894E-42AF-A2B0-05CE25189E17}" type="slidenum">
              <a:rPr lang="zh-CN" altLang="zh-CN">
                <a:solidFill>
                  <a:schemeClr val="tx1"/>
                </a:solidFill>
              </a:rPr>
              <a:t>11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3428855"/>
            <a:ext cx="7776864" cy="2237705"/>
          </a:xfrm>
        </p:spPr>
        <p:txBody>
          <a:bodyPr/>
          <a:lstStyle/>
          <a:p>
            <a:r>
              <a:rPr lang="en-US" altLang="zh-CN" sz="7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THANKS!</a:t>
            </a:r>
            <a:endParaRPr lang="zh-CN" altLang="en-US" sz="7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87624" y="1988840"/>
            <a:ext cx="6400800" cy="1752600"/>
          </a:xfrm>
        </p:spPr>
        <p:txBody>
          <a:bodyPr/>
          <a:lstStyle/>
          <a:p>
            <a:pPr algn="l"/>
            <a:r>
              <a:rPr lang="en-US" altLang="zh-CN" sz="2400" dirty="0">
                <a:solidFill>
                  <a:schemeClr val="bg1"/>
                </a:solidFill>
              </a:rPr>
              <a:t>       </a:t>
            </a:r>
            <a:r>
              <a:rPr lang="zh-CN" altLang="en-US" sz="2400" dirty="0">
                <a:solidFill>
                  <a:schemeClr val="bg1"/>
                </a:solidFill>
              </a:rPr>
              <a:t>如有立项、报销预算科目权限申请等</a:t>
            </a:r>
            <a:r>
              <a:rPr lang="en-US" altLang="zh-CN" sz="2400" dirty="0">
                <a:solidFill>
                  <a:schemeClr val="bg1"/>
                </a:solidFill>
              </a:rPr>
              <a:t>BPM</a:t>
            </a:r>
            <a:r>
              <a:rPr lang="zh-CN" altLang="en-US" sz="2400" dirty="0">
                <a:solidFill>
                  <a:schemeClr val="bg1"/>
                </a:solidFill>
              </a:rPr>
              <a:t>系统相关问题</a:t>
            </a:r>
            <a:endParaRPr lang="en-US" altLang="zh-CN" sz="2400" dirty="0">
              <a:solidFill>
                <a:schemeClr val="bg1"/>
              </a:solidFill>
            </a:endParaRPr>
          </a:p>
          <a:p>
            <a:r>
              <a:rPr lang="zh-CN" altLang="en-US" sz="2400" dirty="0">
                <a:solidFill>
                  <a:schemeClr val="bg1"/>
                </a:solidFill>
              </a:rPr>
              <a:t>请发邮件至</a:t>
            </a:r>
            <a:r>
              <a:rPr lang="en-US" altLang="zh-CN" sz="2400" b="1" i="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zjxycwb_bpm@163.com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14D97784-1FD7-40EF-8E44-2816D490F31D}" type="slidenum">
              <a:rPr lang="zh-CN" altLang="zh-CN">
                <a:solidFill>
                  <a:schemeClr val="tx1"/>
                </a:solidFill>
              </a:rPr>
              <a:t>12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99592" y="1628800"/>
            <a:ext cx="10801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目录：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763395" y="1490345"/>
            <a:ext cx="640588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altLang="zh-CN" dirty="0">
              <a:solidFill>
                <a:schemeClr val="bg1"/>
              </a:solidFill>
            </a:endParaRPr>
          </a:p>
          <a:p>
            <a:pPr algn="l"/>
            <a:r>
              <a:rPr lang="zh-CN" altLang="en-US" dirty="0">
                <a:solidFill>
                  <a:schemeClr val="bg1"/>
                </a:solidFill>
              </a:rPr>
              <a:t>一、审批流程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（</a:t>
            </a:r>
            <a:r>
              <a:rPr lang="en-US" altLang="zh-CN" dirty="0">
                <a:solidFill>
                  <a:schemeClr val="bg1"/>
                </a:solidFill>
                <a:sym typeface="+mn-ea"/>
              </a:rPr>
              <a:t>P3-6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页）</a:t>
            </a:r>
            <a:endParaRPr lang="en-US" altLang="zh-CN" dirty="0">
              <a:solidFill>
                <a:schemeClr val="bg1"/>
              </a:solidFill>
            </a:endParaRPr>
          </a:p>
          <a:p>
            <a:pPr algn="l"/>
            <a:endParaRPr lang="en-US" altLang="zh-CN" dirty="0">
              <a:solidFill>
                <a:schemeClr val="bg1"/>
              </a:solidFill>
            </a:endParaRPr>
          </a:p>
          <a:p>
            <a:pPr algn="l"/>
            <a:r>
              <a:rPr lang="zh-CN" altLang="en-US" dirty="0">
                <a:solidFill>
                  <a:schemeClr val="bg1"/>
                </a:solidFill>
              </a:rPr>
              <a:t>二、查询预算执行情况流程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（</a:t>
            </a:r>
            <a:r>
              <a:rPr lang="en-US" altLang="zh-CN" dirty="0">
                <a:solidFill>
                  <a:schemeClr val="bg1"/>
                </a:solidFill>
                <a:sym typeface="+mn-ea"/>
              </a:rPr>
              <a:t>P7-12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页）</a:t>
            </a:r>
            <a:endParaRPr lang="en-US" altLang="zh-CN" dirty="0">
              <a:solidFill>
                <a:schemeClr val="bg1"/>
              </a:solidFill>
            </a:endParaRPr>
          </a:p>
          <a:p>
            <a:pPr algn="l"/>
            <a:endParaRPr lang="en-US" altLang="zh-CN" dirty="0">
              <a:solidFill>
                <a:schemeClr val="bg1"/>
              </a:solidFill>
            </a:endParaRPr>
          </a:p>
          <a:p>
            <a:pPr algn="l"/>
            <a:endParaRPr lang="en-US" altLang="zh-CN" dirty="0">
              <a:solidFill>
                <a:schemeClr val="bg1"/>
              </a:solidFill>
            </a:endParaRPr>
          </a:p>
          <a:p>
            <a:pPr algn="l"/>
            <a:endParaRPr lang="en-US" altLang="zh-CN" dirty="0">
              <a:solidFill>
                <a:schemeClr val="bg1"/>
              </a:solidFill>
            </a:endParaRPr>
          </a:p>
          <a:p>
            <a:pPr algn="l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9B4A4D06-894E-42AF-A2B0-05CE25189E17}" type="slidenum">
              <a:rPr lang="zh-CN" altLang="zh-CN">
                <a:solidFill>
                  <a:schemeClr val="tx1"/>
                </a:solidFill>
              </a:rPr>
              <a:t>2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9592" y="1556792"/>
            <a:ext cx="770485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</a:rPr>
              <a:t>一、审批流程：</a:t>
            </a:r>
            <a:endParaRPr lang="en-US" altLang="zh-CN" dirty="0">
              <a:solidFill>
                <a:schemeClr val="bg1"/>
              </a:solidFill>
            </a:endParaRPr>
          </a:p>
          <a:p>
            <a:pPr algn="l"/>
            <a:r>
              <a:rPr lang="zh-CN" altLang="en-US" dirty="0">
                <a:solidFill>
                  <a:schemeClr val="bg1"/>
                </a:solidFill>
                <a:sym typeface="+mn-ea"/>
              </a:rPr>
              <a:t>登录珠江经营业务管理系统</a:t>
            </a:r>
            <a:r>
              <a:rPr lang="en-US" altLang="zh-CN" dirty="0">
                <a:solidFill>
                  <a:schemeClr val="bg1"/>
                </a:solidFill>
                <a:sym typeface="+mn-ea"/>
              </a:rPr>
              <a:t>(BPM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系统）</a:t>
            </a:r>
            <a:r>
              <a:rPr lang="en-US" altLang="zh-CN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http://hedao.gdpr.com/zjhc/a/login?forceLogout=1</a:t>
            </a:r>
            <a:endParaRPr lang="en-US" altLang="zh-CN" dirty="0">
              <a:solidFill>
                <a:srgbClr val="FFFF00"/>
              </a:solidFill>
            </a:endParaRPr>
          </a:p>
          <a:p>
            <a:pPr algn="l"/>
            <a:r>
              <a:rPr lang="zh-CN" altLang="en-US" sz="2000" dirty="0">
                <a:solidFill>
                  <a:schemeClr val="bg1"/>
                </a:solidFill>
              </a:rPr>
              <a:t>登录后界面如下图：账号为大写字母</a:t>
            </a:r>
            <a:r>
              <a:rPr lang="en-US" altLang="zh-CN" sz="2000" dirty="0">
                <a:solidFill>
                  <a:schemeClr val="bg1"/>
                </a:solidFill>
              </a:rPr>
              <a:t>Z+</a:t>
            </a:r>
            <a:r>
              <a:rPr lang="zh-CN" altLang="en-US" sz="2000" dirty="0">
                <a:solidFill>
                  <a:schemeClr val="bg1"/>
                </a:solidFill>
              </a:rPr>
              <a:t>员工号，</a:t>
            </a:r>
            <a:r>
              <a:rPr lang="zh-CN" altLang="en-US" sz="2000">
                <a:solidFill>
                  <a:schemeClr val="bg1"/>
                </a:solidFill>
              </a:rPr>
              <a:t>密码为初始密码</a:t>
            </a:r>
            <a:endParaRPr lang="en-US" altLang="zh-CN" dirty="0"/>
          </a:p>
          <a:p>
            <a:pPr algn="l"/>
            <a:endParaRPr lang="en-US" altLang="zh-CN" dirty="0"/>
          </a:p>
          <a:p>
            <a:pPr algn="l"/>
            <a:endParaRPr lang="en-US" altLang="zh-CN" dirty="0"/>
          </a:p>
          <a:p>
            <a:pPr algn="l"/>
            <a:endParaRPr lang="en-US" altLang="zh-CN" dirty="0"/>
          </a:p>
          <a:p>
            <a:pPr algn="l"/>
            <a:endParaRPr lang="en-US" altLang="zh-CN" dirty="0"/>
          </a:p>
          <a:p>
            <a:pPr algn="l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12976"/>
            <a:ext cx="7848872" cy="2721575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9B4A4D06-894E-42AF-A2B0-05CE25189E17}" type="slidenum">
              <a:rPr lang="zh-CN" altLang="zh-CN">
                <a:solidFill>
                  <a:schemeClr val="tx1"/>
                </a:solidFill>
              </a:rPr>
              <a:t>3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1460" y="1800225"/>
            <a:ext cx="8576945" cy="3258185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9B4A4D06-894E-42AF-A2B0-05CE25189E17}" type="slidenum">
              <a:rPr lang="zh-CN" altLang="zh-CN">
                <a:solidFill>
                  <a:schemeClr val="tx1"/>
                </a:solidFill>
              </a:rPr>
              <a:t>4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" y="1052830"/>
            <a:ext cx="8886825" cy="492633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9B4A4D06-894E-42AF-A2B0-05CE25189E17}" type="slidenum">
              <a:rPr lang="zh-CN" altLang="zh-CN">
                <a:solidFill>
                  <a:schemeClr val="tx1"/>
                </a:solidFill>
              </a:rPr>
              <a:t>5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844675"/>
            <a:ext cx="8622665" cy="40411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39750" y="1124585"/>
            <a:ext cx="7363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</a:rPr>
              <a:t>费用报销单详情单界面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9B4A4D06-894E-42AF-A2B0-05CE25189E17}" type="slidenum">
              <a:rPr lang="zh-CN" altLang="zh-CN">
                <a:solidFill>
                  <a:schemeClr val="tx1"/>
                </a:solidFill>
              </a:rPr>
              <a:t>6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475740" y="1556385"/>
            <a:ext cx="38557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sym typeface="+mn-ea"/>
              </a:rPr>
              <a:t>二、查询预算执行情况流程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548130" y="2132965"/>
            <a:ext cx="5145405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altLang="zh-CN">
              <a:solidFill>
                <a:schemeClr val="bg1"/>
              </a:solidFill>
            </a:endParaRPr>
          </a:p>
          <a:p>
            <a:pPr algn="l"/>
            <a:r>
              <a:rPr lang="en-US" altLang="zh-CN">
                <a:solidFill>
                  <a:schemeClr val="bg1"/>
                </a:solidFill>
              </a:rPr>
              <a:t>BPM</a:t>
            </a:r>
            <a:r>
              <a:rPr lang="zh-CN" altLang="en-US">
                <a:solidFill>
                  <a:schemeClr val="bg1"/>
                </a:solidFill>
              </a:rPr>
              <a:t>系统中可查询部门经费使用情况</a:t>
            </a:r>
          </a:p>
          <a:p>
            <a:pPr algn="l"/>
            <a:endParaRPr lang="zh-CN" altLang="en-US">
              <a:solidFill>
                <a:schemeClr val="bg1"/>
              </a:solidFill>
            </a:endParaRPr>
          </a:p>
          <a:p>
            <a:pPr algn="l"/>
            <a:r>
              <a:rPr lang="zh-CN" altLang="en-US">
                <a:solidFill>
                  <a:schemeClr val="bg1"/>
                </a:solidFill>
              </a:rPr>
              <a:t>系统中预算主体代表部门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9B4A4D06-894E-42AF-A2B0-05CE25189E17}" type="slidenum">
              <a:rPr lang="zh-CN" altLang="zh-CN">
                <a:solidFill>
                  <a:schemeClr val="tx1"/>
                </a:solidFill>
              </a:rPr>
              <a:t>7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95" y="1916430"/>
            <a:ext cx="8029575" cy="26543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8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2060575"/>
            <a:ext cx="8762365" cy="2516505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9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470,&quot;width&quot;:14400}"/>
</p:tagLst>
</file>

<file path=ppt/theme/theme1.xml><?xml version="1.0" encoding="utf-8"?>
<a:theme xmlns:a="http://schemas.openxmlformats.org/drawingml/2006/main" name="7_Office 主题">
  <a:themeElements>
    <a:clrScheme name="自定义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FF00"/>
      </a:folHlink>
    </a:clrScheme>
    <a:fontScheme name="7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blipFill dpi="0" rotWithShape="0">
          <a:blip xmlns:r="http://schemas.openxmlformats.org/officeDocument/2006/relationships"/>
          <a:srcRect/>
          <a:stretch>
            <a:fillRect/>
          </a:stretch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stretch>
            <a:fillRect/>
          </a:stretch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Office PowerPoint</Application>
  <PresentationFormat>全屏显示(4:3)</PresentationFormat>
  <Paragraphs>43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黑体</vt:lpstr>
      <vt:lpstr>微软雅黑</vt:lpstr>
      <vt:lpstr>Arial</vt:lpstr>
      <vt:lpstr>Calibri</vt:lpstr>
      <vt:lpstr>7_Office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THANKS!</vt:lpstr>
    </vt:vector>
  </TitlesOfParts>
  <Company>MSPRC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天津财经大学珠江学院</dc:title>
  <dc:creator>duan</dc:creator>
  <cp:lastModifiedBy>fan xin</cp:lastModifiedBy>
  <cp:revision>932</cp:revision>
  <cp:lastPrinted>2411-12-30T00:00:00Z</cp:lastPrinted>
  <dcterms:created xsi:type="dcterms:W3CDTF">2007-04-04T13:38:00Z</dcterms:created>
  <dcterms:modified xsi:type="dcterms:W3CDTF">2021-09-26T07:20:34Z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FDE0C48F2BBE4812AAC13C90A4D0B9F0</vt:lpwstr>
  </property>
</Properties>
</file>