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2.xml" ContentType="application/vnd.openxmlformats-officedocument.presentationml.tags+xml"/>
  <Override PartName="/ppt/notesSlides/notesSlide4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5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1247" r:id="rId2"/>
    <p:sldId id="1258" r:id="rId3"/>
    <p:sldId id="1255" r:id="rId4"/>
    <p:sldId id="1257" r:id="rId5"/>
    <p:sldId id="1262" r:id="rId6"/>
    <p:sldId id="1259" r:id="rId7"/>
    <p:sldId id="1261" r:id="rId8"/>
    <p:sldId id="1308" r:id="rId9"/>
    <p:sldId id="1264" r:id="rId10"/>
    <p:sldId id="1266" r:id="rId11"/>
    <p:sldId id="1265" r:id="rId12"/>
    <p:sldId id="1267" r:id="rId13"/>
    <p:sldId id="1272" r:id="rId14"/>
    <p:sldId id="1270" r:id="rId15"/>
    <p:sldId id="1284" r:id="rId16"/>
    <p:sldId id="1274" r:id="rId17"/>
    <p:sldId id="1275" r:id="rId18"/>
    <p:sldId id="1276" r:id="rId19"/>
    <p:sldId id="1309" r:id="rId20"/>
    <p:sldId id="1279" r:id="rId21"/>
    <p:sldId id="1280" r:id="rId22"/>
    <p:sldId id="1281" r:id="rId23"/>
    <p:sldId id="1282" r:id="rId24"/>
    <p:sldId id="1382" r:id="rId25"/>
    <p:sldId id="1287" r:id="rId26"/>
    <p:sldId id="1288" r:id="rId27"/>
    <p:sldId id="1290" r:id="rId28"/>
    <p:sldId id="1307" r:id="rId29"/>
    <p:sldId id="1306" r:id="rId30"/>
    <p:sldId id="1291" r:id="rId31"/>
    <p:sldId id="1292" r:id="rId32"/>
    <p:sldId id="1293" r:id="rId33"/>
    <p:sldId id="1294" r:id="rId34"/>
    <p:sldId id="1305" r:id="rId35"/>
    <p:sldId id="1295" r:id="rId36"/>
    <p:sldId id="1296" r:id="rId37"/>
    <p:sldId id="1297" r:id="rId38"/>
    <p:sldId id="1298" r:id="rId39"/>
    <p:sldId id="1300" r:id="rId40"/>
    <p:sldId id="1299" r:id="rId41"/>
    <p:sldId id="1301" r:id="rId42"/>
    <p:sldId id="1302" r:id="rId43"/>
    <p:sldId id="1303" r:id="rId44"/>
    <p:sldId id="1304" r:id="rId45"/>
    <p:sldId id="1383" r:id="rId46"/>
    <p:sldId id="1312" r:id="rId47"/>
    <p:sldId id="1311" r:id="rId48"/>
    <p:sldId id="1348" r:id="rId49"/>
    <p:sldId id="1350" r:id="rId50"/>
    <p:sldId id="1351" r:id="rId51"/>
    <p:sldId id="1352" r:id="rId52"/>
    <p:sldId id="1353" r:id="rId53"/>
    <p:sldId id="1354" r:id="rId54"/>
    <p:sldId id="1355" r:id="rId55"/>
    <p:sldId id="1356" r:id="rId56"/>
    <p:sldId id="1357" r:id="rId57"/>
    <p:sldId id="1359" r:id="rId58"/>
    <p:sldId id="1360" r:id="rId59"/>
    <p:sldId id="1361" r:id="rId60"/>
    <p:sldId id="1362" r:id="rId61"/>
    <p:sldId id="1363" r:id="rId62"/>
    <p:sldId id="1364" r:id="rId63"/>
    <p:sldId id="1365" r:id="rId64"/>
    <p:sldId id="1366" r:id="rId65"/>
    <p:sldId id="1367" r:id="rId66"/>
    <p:sldId id="1368" r:id="rId67"/>
    <p:sldId id="1369" r:id="rId68"/>
    <p:sldId id="1377" r:id="rId69"/>
    <p:sldId id="1378" r:id="rId70"/>
    <p:sldId id="1379" r:id="rId71"/>
    <p:sldId id="1380" r:id="rId72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A50021"/>
    <a:srgbClr val="808080"/>
    <a:srgbClr val="006666"/>
    <a:srgbClr val="FF3300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2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1A846B-6196-42C6-B67E-DCA24727796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FB5EA9-AE43-4559-894C-BFFF0844BBE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62F7-308E-43AC-B9FB-E9F00593960D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7784-1FD7-40EF-8E44-2816D490F31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B997-CC5A-43A0-A1D5-31D8629D683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A6F8-829D-4B52-9D7B-17D6508AECA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277B-A6A2-4C98-9283-94EF8A16F18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B9ED-52BC-4295-8C9A-EB6CDA78633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7CE6-66D6-45A2-A85B-ECEBC613831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4D06-894E-42AF-A2B0-05CE25189E1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8303-4428-412E-BA0A-0E9000609C3E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7C21-EEA3-4C97-83ED-F2A65F816C8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9FEC-9F44-47AE-856F-0E2E3E2DCB36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FFB6-B7DB-4A7F-81D0-C16668751BF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0495-ED39-4F6D-B0EE-9FC6AD297246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A040-D7FE-482A-BBD4-414ADC7039E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EF0-190E-4650-8374-0946D1A7F4C8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0BF0-DFBA-4115-8429-6B599FA2D5B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CC21-20ED-4E76-858B-226CC15B081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EF4D-BA54-499C-AF6A-7E65FF57669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B886-1B4B-4AB8-9914-16AC7A51FA8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5FA6-1B49-400C-990B-C5EEBA7A404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DDC3-1C63-4EDA-91BF-13729C9333CC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C9A4-4AF6-4F4B-981B-F336AE4999C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底图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04AABE-EE8F-442D-A423-EC9152EAAC62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zh-CN"/>
              <a:t>第几页</a:t>
            </a:r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6D00F7-3E62-49AA-8391-8EA6C77C22A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dao.gdpr.com/zjhc/a/login?forceLogout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672" y="1340768"/>
            <a:ext cx="54726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</a:pPr>
            <a:r>
              <a:rPr lang="en-US" altLang="zh-CN" sz="40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珠江经营业务管理系统(</a:t>
            </a:r>
            <a:r>
              <a:rPr lang="en-US" altLang="zh-CN" sz="4000" b="0" dirty="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BPM系统</a:t>
            </a:r>
            <a:r>
              <a:rPr lang="en-US" altLang="zh-CN" sz="40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</a:p>
          <a:p>
            <a:pPr algn="ctr">
              <a:buClrTx/>
              <a:buSzTx/>
            </a:pPr>
            <a:r>
              <a:rPr lang="en-US" altLang="zh-CN" sz="3200" b="0" dirty="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操作</a:t>
            </a:r>
            <a:r>
              <a:rPr lang="en-US" altLang="zh-CN" sz="3200" b="0" dirty="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流程</a:t>
            </a:r>
            <a:r>
              <a:rPr lang="en-US" altLang="zh-CN" sz="32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基础篇</a:t>
            </a:r>
            <a:endParaRPr lang="en-US" altLang="zh-CN" sz="3200" b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r>
              <a:rPr lang="en-US" altLang="zh-CN" b="0" dirty="0">
                <a:solidFill>
                  <a:schemeClr val="bg1"/>
                </a:solidFill>
              </a:rPr>
              <a:t>                                 </a:t>
            </a:r>
          </a:p>
          <a:p>
            <a:pPr algn="ctr"/>
            <a:r>
              <a:rPr lang="zh-CN" altLang="en-US" sz="2800" b="0" dirty="0">
                <a:solidFill>
                  <a:schemeClr val="bg1"/>
                </a:solidFill>
              </a:rPr>
              <a:t>财务部</a:t>
            </a:r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b="0" dirty="0">
                <a:solidFill>
                  <a:schemeClr val="bg1"/>
                </a:solidFill>
              </a:rPr>
              <a:t>2021</a:t>
            </a:r>
            <a:r>
              <a:rPr lang="zh-CN" altLang="en-US" sz="2800" b="0" dirty="0">
                <a:solidFill>
                  <a:schemeClr val="bg1"/>
                </a:solidFill>
              </a:rPr>
              <a:t>年</a:t>
            </a:r>
            <a:r>
              <a:rPr lang="en-US" altLang="zh-CN" sz="2800" b="0" dirty="0">
                <a:solidFill>
                  <a:schemeClr val="bg1"/>
                </a:solidFill>
              </a:rPr>
              <a:t>9</a:t>
            </a:r>
            <a:r>
              <a:rPr lang="zh-CN" altLang="en-US" sz="2800" b="0" dirty="0">
                <a:solidFill>
                  <a:schemeClr val="bg1"/>
                </a:solidFill>
              </a:rPr>
              <a:t>月</a:t>
            </a:r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13741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908721"/>
            <a:ext cx="5505450" cy="54006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9108504" cy="39604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96855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03244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1256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05"/>
            <a:ext cx="9144000" cy="418698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" y="980728"/>
            <a:ext cx="9144000" cy="50491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218"/>
            <a:ext cx="9144000" cy="376356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628800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目录：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64030" y="1484630"/>
            <a:ext cx="52451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dirty="0">
              <a:solidFill>
                <a:schemeClr val="bg1"/>
              </a:solidFill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一、报销流程（</a:t>
            </a:r>
            <a:r>
              <a:rPr lang="en-US" altLang="zh-CN" dirty="0">
                <a:solidFill>
                  <a:schemeClr val="bg1"/>
                </a:solidFill>
              </a:rPr>
              <a:t>P3-23</a:t>
            </a:r>
            <a:r>
              <a:rPr lang="zh-CN" altLang="en-US" dirty="0">
                <a:solidFill>
                  <a:schemeClr val="bg1"/>
                </a:solidFill>
              </a:rPr>
              <a:t>页）</a:t>
            </a:r>
            <a:endParaRPr lang="en-US" altLang="zh-CN" dirty="0">
              <a:solidFill>
                <a:schemeClr val="bg1"/>
              </a:solidFill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二、立项流程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P24-44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页）</a:t>
            </a: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三、审批流程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P45-47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页）</a:t>
            </a:r>
            <a:endParaRPr lang="en-US" altLang="zh-CN" dirty="0">
              <a:solidFill>
                <a:schemeClr val="bg1"/>
              </a:solidFill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四、借款流程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P48-55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页）</a:t>
            </a:r>
            <a:endParaRPr lang="zh-CN" altLang="en-US" dirty="0">
              <a:solidFill>
                <a:schemeClr val="bg1"/>
              </a:solidFill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五、还款流程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P56-67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页）</a:t>
            </a:r>
            <a:endParaRPr lang="zh-CN" altLang="en-US" dirty="0">
              <a:solidFill>
                <a:schemeClr val="bg1"/>
              </a:solidFill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六、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个人收付账户流程（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P68-70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页）</a:t>
            </a:r>
            <a:endParaRPr lang="zh-CN" altLang="en-US" dirty="0">
              <a:solidFill>
                <a:schemeClr val="bg1"/>
              </a:solidFill>
            </a:endParaRPr>
          </a:p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158"/>
            <a:ext cx="9144000" cy="52816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1"/>
            <a:ext cx="8784976" cy="496855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08504" cy="518457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0324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512" y="5229200"/>
            <a:ext cx="864096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>
                <a:solidFill>
                  <a:schemeClr val="bg1"/>
                </a:solidFill>
              </a:rPr>
              <a:t>1</a:t>
            </a:r>
            <a:r>
              <a:rPr lang="zh-CN" altLang="en-US" sz="1800" dirty="0">
                <a:solidFill>
                  <a:schemeClr val="bg1"/>
                </a:solidFill>
              </a:rPr>
              <a:t>、报销单附件较多的单据建议仍采取扫描影像方式上传附件，每个部门有一个新的影像账号，用新的账号扫描影像即可；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algn="l"/>
            <a:r>
              <a:rPr lang="en-US" altLang="zh-CN" sz="1800" dirty="0">
                <a:solidFill>
                  <a:schemeClr val="bg1"/>
                </a:solidFill>
              </a:rPr>
              <a:t>2</a:t>
            </a:r>
            <a:r>
              <a:rPr lang="zh-CN" altLang="en-US" sz="1800" dirty="0">
                <a:solidFill>
                  <a:schemeClr val="bg1"/>
                </a:solidFill>
              </a:rPr>
              <a:t>、电子发票源文件必须上传，未上传电子发票</a:t>
            </a:r>
            <a:r>
              <a:rPr lang="en-US" altLang="zh-CN" sz="1800" dirty="0">
                <a:solidFill>
                  <a:schemeClr val="bg1"/>
                </a:solidFill>
              </a:rPr>
              <a:t>PDF</a:t>
            </a:r>
            <a:r>
              <a:rPr lang="zh-CN" altLang="en-US" sz="1800" dirty="0">
                <a:solidFill>
                  <a:schemeClr val="bg1"/>
                </a:solidFill>
              </a:rPr>
              <a:t>格式源文件者不予报销。</a:t>
            </a:r>
            <a:endParaRPr lang="en-US" altLang="zh-CN" sz="1800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802" y="1124873"/>
            <a:ext cx="842493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二、立项流程：</a:t>
            </a: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215900" y="1628775"/>
            <a:ext cx="8712200" cy="45332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24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45110" y="1124585"/>
            <a:ext cx="8583295" cy="50571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784976" cy="511256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8784975" cy="489654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68951" cy="504056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36496" cy="525658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447" y="1124357"/>
            <a:ext cx="7704856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一、报销流程：</a:t>
            </a:r>
          </a:p>
          <a:p>
            <a:pPr algn="l"/>
            <a:r>
              <a:rPr lang="zh-CN" altLang="en-US" dirty="0">
                <a:solidFill>
                  <a:schemeClr val="bg1"/>
                </a:solidFill>
              </a:rPr>
              <a:t>登录珠江经营业务管理系统</a:t>
            </a:r>
            <a:r>
              <a:rPr lang="en-US" altLang="zh-CN" dirty="0">
                <a:solidFill>
                  <a:schemeClr val="bg1"/>
                </a:solidFill>
              </a:rPr>
              <a:t>(BPM</a:t>
            </a:r>
            <a:r>
              <a:rPr lang="zh-CN" altLang="en-US" dirty="0">
                <a:solidFill>
                  <a:schemeClr val="bg1"/>
                </a:solidFill>
              </a:rPr>
              <a:t>系统）</a:t>
            </a:r>
            <a:r>
              <a:rPr lang="en-US" altLang="zh-CN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http://hedao.gdpr.com/zjhc/a/login?forceLogout=1</a:t>
            </a:r>
            <a:endParaRPr lang="en-US" altLang="zh-CN" dirty="0">
              <a:solidFill>
                <a:srgbClr val="FFFF00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登录后界面如下图：账号为大写字母</a:t>
            </a:r>
            <a:r>
              <a:rPr lang="en-US" altLang="zh-CN" sz="2000" dirty="0">
                <a:solidFill>
                  <a:schemeClr val="bg1"/>
                </a:solidFill>
              </a:rPr>
              <a:t>Z+</a:t>
            </a:r>
            <a:r>
              <a:rPr lang="zh-CN" altLang="en-US" sz="2000" dirty="0">
                <a:solidFill>
                  <a:schemeClr val="bg1"/>
                </a:solidFill>
              </a:rPr>
              <a:t>员工号</a:t>
            </a:r>
            <a:r>
              <a:rPr lang="zh-CN" sz="2000" dirty="0">
                <a:solidFill>
                  <a:schemeClr val="bg1"/>
                </a:solidFill>
              </a:rPr>
              <a:t>，密码为初始密码，登录后请尽快修改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924810"/>
            <a:ext cx="7848600" cy="301053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928992" cy="518457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001000" cy="54006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36512" y="1052737"/>
            <a:ext cx="9071992" cy="52565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036496" cy="52565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" y="1988820"/>
            <a:ext cx="7762240" cy="42487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47180" y="1196752"/>
            <a:ext cx="681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</a:rPr>
              <a:t>需要上传附件，按照图片所示流程操作。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algn="l"/>
            <a:r>
              <a:rPr lang="zh-CN" altLang="en-US" sz="1800" dirty="0">
                <a:solidFill>
                  <a:schemeClr val="bg1"/>
                </a:solidFill>
              </a:rPr>
              <a:t>一般需上传的附件为立项内容明细表、设备单价数量清单和参数等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036495" cy="54006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1052736"/>
            <a:ext cx="9000999" cy="52565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856984" cy="525658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12967" cy="511256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136903" cy="50405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640960" cy="52565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352928" cy="496855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496943" cy="482453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496943" cy="52565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568951" cy="518457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84975" cy="50405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112" y="1124491"/>
            <a:ext cx="6624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三、审批流程：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1584960"/>
            <a:ext cx="8632825" cy="461581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45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32859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845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3260" y="980440"/>
            <a:ext cx="7500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四、借款流程：</a:t>
            </a:r>
          </a:p>
        </p:txBody>
      </p:sp>
      <p:pic>
        <p:nvPicPr>
          <p:cNvPr id="3" name="图片 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215" y="1484630"/>
            <a:ext cx="8495665" cy="486981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56350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48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556792"/>
            <a:ext cx="7704856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3" name="图片 2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540510"/>
            <a:ext cx="9144000" cy="4711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485" y="1030605"/>
            <a:ext cx="4349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以</a:t>
            </a:r>
            <a:r>
              <a:rPr lang="en-US" altLang="zh-CN">
                <a:solidFill>
                  <a:schemeClr val="bg1"/>
                </a:solidFill>
              </a:rPr>
              <a:t>20-21</a:t>
            </a:r>
            <a:r>
              <a:rPr lang="zh-CN" altLang="en-US">
                <a:solidFill>
                  <a:schemeClr val="bg1"/>
                </a:solidFill>
              </a:rPr>
              <a:t>学年工会借款为例</a:t>
            </a:r>
          </a:p>
        </p:txBody>
      </p:sp>
      <p:pic>
        <p:nvPicPr>
          <p:cNvPr id="5" name="图片 4" descr="jk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490980"/>
            <a:ext cx="9144000" cy="481266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49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928992" cy="511256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556157"/>
            <a:ext cx="7704856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4" name="图片 3" descr="jk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124585"/>
            <a:ext cx="8477250" cy="51727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556792"/>
            <a:ext cx="7704856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700"/>
            <a:ext cx="9107170" cy="505650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556792"/>
            <a:ext cx="7704856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620"/>
            <a:ext cx="9143365" cy="4454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8285" y="5748655"/>
            <a:ext cx="6916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上传与团建内容相关的附件，例如：活动内容说明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447" y="1556157"/>
            <a:ext cx="7704856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3" name="图片 2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435"/>
            <a:ext cx="9144000" cy="510984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3227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556792"/>
            <a:ext cx="7704856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3" name="图片 2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1046480"/>
            <a:ext cx="9143365" cy="524383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556792"/>
            <a:ext cx="7704856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3" name="图片 2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1113790"/>
            <a:ext cx="9155430" cy="4641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705" y="6021070"/>
            <a:ext cx="87045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</a:rPr>
              <a:t>单击左上角的提交下一步，借款制单流程结束。借款需打入经办人公务卡中，请各位老师悉知。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8040" y="620395"/>
            <a:ext cx="59880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五、还款流程：</a:t>
            </a:r>
          </a:p>
        </p:txBody>
      </p:sp>
      <p:pic>
        <p:nvPicPr>
          <p:cNvPr id="4" name="图片 3" descr="hua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1505" y="1556385"/>
            <a:ext cx="8225155" cy="46589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ua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1250950"/>
            <a:ext cx="8919210" cy="502348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805"/>
            <a:ext cx="9144000" cy="526732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230"/>
            <a:ext cx="9143365" cy="521462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2565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210"/>
            <a:ext cx="9144000" cy="503809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305"/>
            <a:ext cx="9144000" cy="533082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74130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1057910"/>
            <a:ext cx="8964930" cy="512762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640"/>
            <a:ext cx="9144000" cy="494411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002665"/>
            <a:ext cx="8515350" cy="522097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175"/>
            <a:ext cx="9144000" cy="49174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uan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765"/>
            <a:ext cx="9144000" cy="492887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1124585"/>
            <a:ext cx="87979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66CCFF"/>
                </a:solidFill>
                <a:sym typeface="+mn-ea"/>
              </a:rPr>
              <a:t>☆☆</a:t>
            </a:r>
            <a:r>
              <a:rPr lang="zh-CN" altLang="en-US">
                <a:solidFill>
                  <a:schemeClr val="bg1"/>
                </a:solidFill>
              </a:rPr>
              <a:t>还款注意事项</a:t>
            </a:r>
            <a:r>
              <a:rPr lang="zh-CN" altLang="en-US">
                <a:solidFill>
                  <a:srgbClr val="66CCFF"/>
                </a:solidFill>
                <a:sym typeface="+mn-ea"/>
              </a:rPr>
              <a:t>☆</a:t>
            </a:r>
            <a:r>
              <a:rPr lang="zh-CN" altLang="en-US">
                <a:solidFill>
                  <a:srgbClr val="66CCFF"/>
                </a:solidFill>
              </a:rPr>
              <a:t>☆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、有借款的同事，归还借款时需要到财务部</a:t>
            </a:r>
            <a:r>
              <a:rPr lang="en-US" altLang="zh-CN">
                <a:solidFill>
                  <a:schemeClr val="bg1"/>
                </a:solidFill>
              </a:rPr>
              <a:t>102</a:t>
            </a:r>
            <a:r>
              <a:rPr lang="zh-CN" altLang="en-US">
                <a:solidFill>
                  <a:schemeClr val="bg1"/>
                </a:solidFill>
              </a:rPr>
              <a:t>录入还款单释放预算。</a:t>
            </a:r>
          </a:p>
          <a:p>
            <a:pPr algn="l"/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、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系统只接受整借整还业务。如您的实际报销金额小于借款金额需要到财务部</a:t>
            </a:r>
            <a:r>
              <a:rPr lang="en-US" altLang="zh-CN">
                <a:solidFill>
                  <a:schemeClr val="bg1"/>
                </a:solidFill>
              </a:rPr>
              <a:t>102</a:t>
            </a:r>
            <a:r>
              <a:rPr lang="zh-CN" altLang="en-US">
                <a:solidFill>
                  <a:schemeClr val="bg1"/>
                </a:solidFill>
              </a:rPr>
              <a:t>找白蓉丽老师归还剩余借款。归还借款后带着还款收据和实际业务发生的发票（收据金额</a:t>
            </a:r>
            <a:r>
              <a:rPr lang="en-US" altLang="zh-CN">
                <a:solidFill>
                  <a:schemeClr val="bg1"/>
                </a:solidFill>
              </a:rPr>
              <a:t>+</a:t>
            </a:r>
            <a:r>
              <a:rPr lang="zh-CN" altLang="en-US">
                <a:solidFill>
                  <a:schemeClr val="bg1"/>
                </a:solidFill>
              </a:rPr>
              <a:t>发票金额</a:t>
            </a:r>
            <a:r>
              <a:rPr lang="en-US" altLang="zh-CN">
                <a:solidFill>
                  <a:schemeClr val="bg1"/>
                </a:solidFill>
              </a:rPr>
              <a:t>=</a:t>
            </a:r>
            <a:r>
              <a:rPr lang="zh-CN" altLang="en-US">
                <a:solidFill>
                  <a:schemeClr val="bg1"/>
                </a:solidFill>
              </a:rPr>
              <a:t>借款金额）到财务部</a:t>
            </a:r>
            <a:r>
              <a:rPr lang="en-US" altLang="zh-CN">
                <a:solidFill>
                  <a:schemeClr val="bg1"/>
                </a:solidFill>
              </a:rPr>
              <a:t>102</a:t>
            </a:r>
            <a:r>
              <a:rPr lang="zh-CN" altLang="en-US">
                <a:solidFill>
                  <a:schemeClr val="bg1"/>
                </a:solidFill>
              </a:rPr>
              <a:t>录入还款单。</a:t>
            </a:r>
          </a:p>
          <a:p>
            <a:pPr algn="l"/>
            <a:r>
              <a:rPr lang="en-US" altLang="zh-CN">
                <a:solidFill>
                  <a:schemeClr val="bg1"/>
                </a:solidFill>
              </a:rPr>
              <a:t>3</a:t>
            </a:r>
            <a:r>
              <a:rPr lang="zh-CN" altLang="en-US">
                <a:solidFill>
                  <a:schemeClr val="bg1"/>
                </a:solidFill>
              </a:rPr>
              <a:t>、录入还款单后，需立即告知财务部赵晖老师审核还款单据，释放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系统中所占用的费用预算后，请您立即录入相应的费用报销单进行报销。如您一旦没有立即占用相应的预算，后期将会影响您的费用报销。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7164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430" y="4787900"/>
            <a:ext cx="84956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新入职及有更换卡号需求的教职工可登录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系统自行添加、修改个人收付款账户；添加、修改后请将相应工号、姓名及银行卡号、开户行及开户行行号等相关信息发送至邮箱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zjxycwb_bpm@163.com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1584960"/>
            <a:ext cx="6488430" cy="3117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650" y="1124585"/>
            <a:ext cx="8132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六、个人收付账户流程：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1411605"/>
            <a:ext cx="8751570" cy="470979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1482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60851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052830"/>
            <a:ext cx="8103870" cy="507619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70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71</a:t>
            </a:fld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2855" y="1988820"/>
            <a:ext cx="65639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sym typeface="+mn-ea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如有立项、报销预算科目权限申请等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BPM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系统相关问题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请发邮件至</a:t>
            </a:r>
            <a:r>
              <a:rPr lang="en-US" altLang="zh-CN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zjxycwb_bpm@163.com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4120" y="4293235"/>
            <a:ext cx="44507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THANKS!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964"/>
            <a:ext cx="9144000" cy="526635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0025"/>
            <a:ext cx="8928992" cy="5103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91,&quot;width&quot;:144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420,&quot;width&quot;:144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579,&quot;width&quot;:14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291,&quot;width&quot;:14400}"/>
</p:tagLst>
</file>

<file path=ppt/theme/theme1.xml><?xml version="1.0" encoding="utf-8"?>
<a:theme xmlns:a="http://schemas.openxmlformats.org/drawingml/2006/main" name="7_Office 主题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FF0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全屏显示(4:3)</PresentationFormat>
  <Paragraphs>150</Paragraphs>
  <Slides>71</Slides>
  <Notes>71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77" baseType="lpstr">
      <vt:lpstr>黑体</vt:lpstr>
      <vt:lpstr>宋体</vt:lpstr>
      <vt:lpstr>微软雅黑</vt:lpstr>
      <vt:lpstr>Arial</vt:lpstr>
      <vt:lpstr>Calibri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天津财经大学珠江学院</dc:title>
  <dc:creator>duan</dc:creator>
  <cp:lastModifiedBy>fan xin</cp:lastModifiedBy>
  <cp:revision>936</cp:revision>
  <cp:lastPrinted>2411-12-30T00:00:00Z</cp:lastPrinted>
  <dcterms:created xsi:type="dcterms:W3CDTF">2007-04-04T13:38:00Z</dcterms:created>
  <dcterms:modified xsi:type="dcterms:W3CDTF">2021-09-26T07:19:21Z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6AB6F30D38CD4229960505458B40B7ED</vt:lpwstr>
  </property>
</Properties>
</file>