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85" r:id="rId5"/>
    <p:sldId id="263" r:id="rId6"/>
    <p:sldId id="262" r:id="rId7"/>
    <p:sldId id="265" r:id="rId8"/>
    <p:sldId id="264" r:id="rId9"/>
    <p:sldId id="267" r:id="rId10"/>
    <p:sldId id="266" r:id="rId11"/>
    <p:sldId id="277" r:id="rId12"/>
    <p:sldId id="282" r:id="rId13"/>
    <p:sldId id="286" r:id="rId14"/>
    <p:sldId id="283" r:id="rId15"/>
    <p:sldId id="284" r:id="rId16"/>
    <p:sldId id="276" r:id="rId17"/>
    <p:sldId id="257" r:id="rId18"/>
    <p:sldId id="259" r:id="rId19"/>
    <p:sldId id="260" r:id="rId20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07714" y="476846"/>
            <a:ext cx="7772400" cy="254888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chemeClr val="tx1"/>
                </a:solidFill>
              </a:rPr>
              <a:t>多媒体教室、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实验室设备</a:t>
            </a:r>
            <a:br>
              <a:rPr lang="zh-CN" altLang="en-US" sz="4000" b="1" dirty="0" smtClean="0">
                <a:solidFill>
                  <a:schemeClr val="tx1"/>
                </a:solidFill>
              </a:rPr>
            </a:br>
            <a:r>
              <a:rPr lang="zh-CN" altLang="en-US" sz="4000" b="1" dirty="0" smtClean="0">
                <a:solidFill>
                  <a:schemeClr val="tx1"/>
                </a:solidFill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            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使用说明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" y="0"/>
            <a:ext cx="4109233" cy="9874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52795" y="4523740"/>
            <a:ext cx="2132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实验教学中心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/>
          <p:nvPr/>
        </p:nvSpPr>
        <p:spPr>
          <a:xfrm>
            <a:off x="251773" y="879391"/>
            <a:ext cx="7467600" cy="5715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b="1" dirty="0" smtClean="0">
                <a:solidFill>
                  <a:srgbClr val="FF0000"/>
                </a:solidFill>
              </a:rPr>
              <a:t>使用说明</a:t>
            </a:r>
            <a:r>
              <a:rPr lang="en-US" altLang="zh-CN" b="1" dirty="0" smtClean="0">
                <a:solidFill>
                  <a:srgbClr val="FF0000"/>
                </a:solidFill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</a:rPr>
              <a:t>海康威视大屏</a:t>
            </a:r>
            <a:endParaRPr lang="zh-CN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6298" r="8168"/>
          <a:stretch>
            <a:fillRect/>
          </a:stretch>
        </p:blipFill>
        <p:spPr>
          <a:xfrm>
            <a:off x="29029" y="0"/>
            <a:ext cx="3541485" cy="629050"/>
          </a:xfrm>
          <a:prstGeom prst="rect">
            <a:avLst/>
          </a:prstGeom>
        </p:spPr>
      </p:pic>
      <p:pic>
        <p:nvPicPr>
          <p:cNvPr id="3" name="内容占位符 2"/>
          <p:cNvPicPr>
            <a:picLocks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29055" y="1450975"/>
            <a:ext cx="6390005" cy="3610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75330" y="515747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海康威视</a:t>
            </a:r>
            <a:r>
              <a:rPr lang="zh-CN" altLang="en-US"/>
              <a:t>大屏主界面</a:t>
            </a: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71550" y="2853055"/>
            <a:ext cx="720090" cy="504190"/>
          </a:xfrm>
          <a:prstGeom prst="ellipse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452360" y="2781300"/>
            <a:ext cx="791845" cy="647700"/>
          </a:xfrm>
          <a:prstGeom prst="ellipse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0175" y="3709670"/>
            <a:ext cx="1199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显示侧边</a:t>
            </a:r>
            <a:r>
              <a:rPr lang="zh-CN" altLang="en-US"/>
              <a:t>菜单栏</a:t>
            </a:r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447675" y="3213100"/>
            <a:ext cx="523875" cy="404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/>
          <p:nvPr/>
        </p:nvSpPr>
        <p:spPr>
          <a:xfrm>
            <a:off x="251773" y="879391"/>
            <a:ext cx="7467600" cy="5715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b="1" dirty="0" smtClean="0">
                <a:solidFill>
                  <a:srgbClr val="FF0000"/>
                </a:solidFill>
              </a:rPr>
              <a:t>使用说明</a:t>
            </a:r>
            <a:r>
              <a:rPr lang="en-US" altLang="zh-CN" b="1" dirty="0" smtClean="0">
                <a:solidFill>
                  <a:srgbClr val="FF0000"/>
                </a:solidFill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</a:rPr>
              <a:t>海康威视大屏</a:t>
            </a:r>
            <a:endParaRPr lang="zh-CN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6298" r="8168"/>
          <a:stretch>
            <a:fillRect/>
          </a:stretch>
        </p:blipFill>
        <p:spPr>
          <a:xfrm>
            <a:off x="29029" y="0"/>
            <a:ext cx="3541485" cy="629050"/>
          </a:xfrm>
          <a:prstGeom prst="rect">
            <a:avLst/>
          </a:prstGeom>
        </p:spPr>
      </p:pic>
      <p:pic>
        <p:nvPicPr>
          <p:cNvPr id="2" name="图片 1" descr="mmexport1740448142906"/>
          <p:cNvPicPr>
            <a:picLocks noChangeAspect="1"/>
          </p:cNvPicPr>
          <p:nvPr/>
        </p:nvPicPr>
        <p:blipFill>
          <a:blip r:embed="rId2"/>
          <a:srcRect r="22885"/>
          <a:stretch>
            <a:fillRect/>
          </a:stretch>
        </p:blipFill>
        <p:spPr>
          <a:xfrm>
            <a:off x="802640" y="1667510"/>
            <a:ext cx="7416800" cy="449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/>
          <p:nvPr/>
        </p:nvSpPr>
        <p:spPr>
          <a:xfrm>
            <a:off x="251773" y="879391"/>
            <a:ext cx="7467600" cy="5715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b="1" dirty="0" smtClean="0">
                <a:solidFill>
                  <a:srgbClr val="FF0000"/>
                </a:solidFill>
              </a:rPr>
              <a:t>使用说明</a:t>
            </a:r>
            <a:r>
              <a:rPr lang="en-US" altLang="zh-CN" b="1" dirty="0" smtClean="0">
                <a:solidFill>
                  <a:srgbClr val="FF0000"/>
                </a:solidFill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</a:rPr>
              <a:t>海康威视大屏</a:t>
            </a:r>
            <a:endParaRPr lang="zh-CN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6298" r="8168"/>
          <a:stretch>
            <a:fillRect/>
          </a:stretch>
        </p:blipFill>
        <p:spPr>
          <a:xfrm>
            <a:off x="29029" y="0"/>
            <a:ext cx="3541485" cy="6290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03575" y="422148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通道切换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1917065"/>
            <a:ext cx="3790950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/>
          <p:nvPr/>
        </p:nvSpPr>
        <p:spPr>
          <a:xfrm>
            <a:off x="251773" y="879391"/>
            <a:ext cx="7467600" cy="5715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b="1" dirty="0" smtClean="0">
                <a:solidFill>
                  <a:srgbClr val="FF0000"/>
                </a:solidFill>
              </a:rPr>
              <a:t>使用说明</a:t>
            </a:r>
            <a:r>
              <a:rPr lang="en-US" altLang="zh-CN" b="1" dirty="0" smtClean="0">
                <a:solidFill>
                  <a:srgbClr val="FF0000"/>
                </a:solidFill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</a:rPr>
              <a:t>海康威视大屏</a:t>
            </a:r>
            <a:endParaRPr lang="zh-CN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6298" r="8168"/>
          <a:stretch>
            <a:fillRect/>
          </a:stretch>
        </p:blipFill>
        <p:spPr>
          <a:xfrm>
            <a:off x="29029" y="0"/>
            <a:ext cx="3541485" cy="6290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75510" y="5805170"/>
            <a:ext cx="5176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主界面设置</a:t>
            </a:r>
            <a:endParaRPr lang="zh-CN" altLang="en-US"/>
          </a:p>
          <a:p>
            <a:pPr algn="ctr"/>
            <a:r>
              <a:rPr lang="zh-CN" altLang="en-US"/>
              <a:t>使用无线投屏器时</a:t>
            </a:r>
            <a:r>
              <a:rPr lang="zh-CN" altLang="en-US"/>
              <a:t>要把无线网络和热点</a:t>
            </a:r>
            <a:r>
              <a:rPr lang="zh-CN" altLang="en-US"/>
              <a:t>打开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1504315"/>
            <a:ext cx="6772275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/>
          <p:nvPr/>
        </p:nvSpPr>
        <p:spPr>
          <a:xfrm>
            <a:off x="251773" y="879391"/>
            <a:ext cx="7467600" cy="5715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b="1" dirty="0" smtClean="0">
                <a:solidFill>
                  <a:srgbClr val="FF0000"/>
                </a:solidFill>
              </a:rPr>
              <a:t>使用说明</a:t>
            </a:r>
            <a:r>
              <a:rPr lang="en-US" altLang="zh-CN" b="1" dirty="0" smtClean="0">
                <a:solidFill>
                  <a:srgbClr val="FF0000"/>
                </a:solidFill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</a:rPr>
              <a:t>海康威视大屏</a:t>
            </a:r>
            <a:endParaRPr lang="zh-CN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6298" r="8168"/>
          <a:stretch>
            <a:fillRect/>
          </a:stretch>
        </p:blipFill>
        <p:spPr>
          <a:xfrm>
            <a:off x="29029" y="0"/>
            <a:ext cx="3541485" cy="629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7360" y="1557020"/>
            <a:ext cx="7962265" cy="4633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000"/>
              <a:t>大屏自带</a:t>
            </a:r>
            <a:r>
              <a:rPr lang="en-US" altLang="zh-CN" sz="2000"/>
              <a:t>PC</a:t>
            </a:r>
            <a:r>
              <a:rPr lang="zh-CN" altLang="en-US" sz="2000"/>
              <a:t>，在大屏左下角插入</a:t>
            </a:r>
            <a:r>
              <a:rPr lang="en-US" altLang="zh-CN" sz="2000"/>
              <a:t>U</a:t>
            </a:r>
            <a:r>
              <a:rPr lang="zh-CN" altLang="en-US" sz="2000"/>
              <a:t>盘后可以立即使用</a:t>
            </a:r>
            <a:endParaRPr lang="zh-CN" altLang="en-US" sz="2000"/>
          </a:p>
          <a:p>
            <a:pPr indent="0" fontAlgn="auto">
              <a:lnSpc>
                <a:spcPct val="150000"/>
              </a:lnSpc>
            </a:pPr>
            <a:r>
              <a:rPr lang="zh-CN" altLang="en-US" sz="2000" b="1"/>
              <a:t>若使用教师机投屏：</a:t>
            </a:r>
            <a:endParaRPr lang="zh-CN" altLang="en-US" sz="2000" b="1"/>
          </a:p>
          <a:p>
            <a:pPr indent="0" fontAlgn="auto">
              <a:lnSpc>
                <a:spcPct val="150000"/>
              </a:lnSpc>
            </a:pPr>
            <a:r>
              <a:rPr lang="zh-CN" altLang="en-US" sz="2000"/>
              <a:t>将无线投屏器插入教师机；</a:t>
            </a:r>
            <a:endParaRPr lang="zh-CN" altLang="en-US" sz="2000"/>
          </a:p>
          <a:p>
            <a:pPr indent="0" fontAlgn="auto">
              <a:lnSpc>
                <a:spcPct val="150000"/>
              </a:lnSpc>
            </a:pPr>
            <a:r>
              <a:rPr lang="zh-CN" altLang="en-US" sz="2000"/>
              <a:t>双击计算机中</a:t>
            </a:r>
            <a:r>
              <a:rPr lang="en-US" altLang="zh-CN" sz="2000"/>
              <a:t>CD</a:t>
            </a:r>
            <a:r>
              <a:rPr lang="zh-CN" altLang="en-US" sz="2000"/>
              <a:t>驱动，等待连接；</a:t>
            </a:r>
            <a:endParaRPr lang="zh-CN" altLang="en-US" sz="2000"/>
          </a:p>
          <a:p>
            <a:pPr indent="0" fontAlgn="auto">
              <a:lnSpc>
                <a:spcPct val="150000"/>
              </a:lnSpc>
            </a:pPr>
            <a:r>
              <a:rPr lang="zh-CN" altLang="en-US" sz="2000"/>
              <a:t>（若显示连接失败，查看大屏热点是否</a:t>
            </a:r>
            <a:r>
              <a:rPr lang="zh-CN" altLang="en-US" sz="2000"/>
              <a:t>打开，若</a:t>
            </a:r>
            <a:endParaRPr lang="zh-CN" altLang="en-US" sz="2000"/>
          </a:p>
          <a:p>
            <a:pPr indent="0" fontAlgn="auto">
              <a:lnSpc>
                <a:spcPct val="150000"/>
              </a:lnSpc>
            </a:pPr>
            <a:r>
              <a:rPr lang="zh-CN" altLang="en-US" sz="2000"/>
              <a:t>已</a:t>
            </a:r>
            <a:r>
              <a:rPr lang="zh-CN" altLang="en-US" sz="2000"/>
              <a:t>打开则稍等）</a:t>
            </a:r>
            <a:endParaRPr lang="zh-CN" altLang="en-US" sz="2000"/>
          </a:p>
          <a:p>
            <a:pPr indent="0" fontAlgn="auto">
              <a:lnSpc>
                <a:spcPct val="150000"/>
              </a:lnSpc>
            </a:pPr>
            <a:r>
              <a:rPr lang="zh-CN" altLang="en-US" sz="2000"/>
              <a:t>无线投屏器常亮（蓝光）后，按投屏器共享屏幕；</a:t>
            </a:r>
            <a:endParaRPr lang="zh-CN" altLang="en-US" sz="2000"/>
          </a:p>
          <a:p>
            <a:pPr indent="0" fontAlgn="auto">
              <a:lnSpc>
                <a:spcPct val="150000"/>
              </a:lnSpc>
            </a:pPr>
            <a:r>
              <a:rPr lang="zh-CN" altLang="en-US" sz="2000"/>
              <a:t>使用完成后请及时关闭大屏电源。</a:t>
            </a:r>
            <a:endParaRPr lang="zh-CN" altLang="en-US" sz="2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215" y="2493010"/>
            <a:ext cx="1304925" cy="21907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58685" y="4797425"/>
            <a:ext cx="1885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无线</a:t>
            </a:r>
            <a:r>
              <a:rPr lang="zh-CN" altLang="en-US"/>
              <a:t>投屏器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00355" y="1600200"/>
            <a:ext cx="8328660" cy="4873625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开机</a:t>
            </a:r>
            <a:r>
              <a:rPr lang="zh-CN" altLang="en-US" dirty="0"/>
              <a:t>蓝屏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检查主机是否插</a:t>
            </a:r>
            <a:r>
              <a:rPr lang="en-US" altLang="zh-CN" dirty="0"/>
              <a:t>U</a:t>
            </a:r>
            <a:r>
              <a:rPr lang="zh-CN" altLang="en-US" dirty="0"/>
              <a:t>盘，拔掉</a:t>
            </a:r>
            <a:r>
              <a:rPr lang="en-US" altLang="zh-CN" dirty="0"/>
              <a:t>U</a:t>
            </a:r>
            <a:r>
              <a:rPr lang="zh-CN" altLang="en-US" dirty="0"/>
              <a:t>盘后长按开机键重启</a:t>
            </a:r>
            <a:r>
              <a:rPr lang="zh-CN" altLang="en-US" dirty="0"/>
              <a:t>主机。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显示器正常，投影</a:t>
            </a:r>
            <a:r>
              <a:rPr lang="zh-CN" altLang="en-US" dirty="0"/>
              <a:t>蓝屏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控制面板切换输入，如有遥控，用遥控切换输入（楼管处有备用投影</a:t>
            </a:r>
            <a:r>
              <a:rPr lang="zh-CN" altLang="en-US" dirty="0"/>
              <a:t>遥控）。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系统声音无法</a:t>
            </a:r>
            <a:r>
              <a:rPr lang="zh-CN" altLang="en-US" dirty="0"/>
              <a:t>调整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打开控制面板（</a:t>
            </a:r>
            <a:r>
              <a:rPr lang="en-US" altLang="zh-CN" dirty="0"/>
              <a:t>win+R </a:t>
            </a:r>
            <a:r>
              <a:rPr lang="zh-CN" altLang="en-US" dirty="0"/>
              <a:t>搜索</a:t>
            </a:r>
            <a:r>
              <a:rPr lang="en-US" altLang="zh-CN" dirty="0"/>
              <a:t>control</a:t>
            </a:r>
            <a:r>
              <a:rPr lang="zh-CN" altLang="en-US" dirty="0"/>
              <a:t>）硬件和声音进行</a:t>
            </a:r>
            <a:r>
              <a:rPr lang="zh-CN" altLang="en-US" dirty="0"/>
              <a:t>调整。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实验室学生机无法接收教师机屏幕</a:t>
            </a:r>
            <a:r>
              <a:rPr lang="zh-CN" altLang="en-US" dirty="0"/>
              <a:t>广播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检查学生机是否进入教学系统，若系统正确插拔</a:t>
            </a:r>
            <a:r>
              <a:rPr lang="zh-CN" altLang="en-US" dirty="0"/>
              <a:t>网线。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主机启动投影正常，显示器</a:t>
            </a:r>
            <a:r>
              <a:rPr lang="zh-CN" altLang="en-US" dirty="0"/>
              <a:t>黑屏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检查显示器电源是否打开，若无反应重新插拔</a:t>
            </a:r>
            <a:r>
              <a:rPr lang="zh-CN" altLang="en-US" dirty="0"/>
              <a:t>电源线。</a:t>
            </a:r>
            <a:endParaRPr lang="zh-CN" altLang="en-US" dirty="0"/>
          </a:p>
          <a:p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标题 2"/>
          <p:cNvSpPr txBox="1"/>
          <p:nvPr/>
        </p:nvSpPr>
        <p:spPr>
          <a:xfrm>
            <a:off x="323528" y="904156"/>
            <a:ext cx="7467600" cy="5715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rgbClr val="FF0000"/>
                </a:solidFill>
              </a:rPr>
              <a:t>常见问题及处理方式</a:t>
            </a:r>
            <a:endParaRPr lang="zh-CN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6298" r="8168"/>
          <a:stretch>
            <a:fillRect/>
          </a:stretch>
        </p:blipFill>
        <p:spPr>
          <a:xfrm>
            <a:off x="29029" y="0"/>
            <a:ext cx="3541485" cy="6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39299" y="477049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zh-CN" altLang="zh-CN" b="1" dirty="0">
                <a:solidFill>
                  <a:srgbClr val="FF0000"/>
                </a:solidFill>
              </a:rPr>
              <a:t>使用注意事项</a:t>
            </a:r>
            <a:br>
              <a:rPr lang="zh-CN" altLang="zh-CN" b="1" dirty="0"/>
            </a:b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"/>
          </p:nvPr>
        </p:nvSpPr>
        <p:spPr>
          <a:xfrm>
            <a:off x="611813" y="1629048"/>
            <a:ext cx="7408333" cy="3450696"/>
          </a:xfrm>
        </p:spPr>
        <p:txBody>
          <a:bodyPr>
            <a:noAutofit/>
          </a:bodyPr>
          <a:lstStyle/>
          <a:p>
            <a:r>
              <a:rPr lang="en-US" altLang="zh-CN" dirty="0">
                <a:latin typeface="+mn-ea"/>
              </a:rPr>
              <a:t>1.</a:t>
            </a:r>
            <a:r>
              <a:rPr lang="zh-CN" altLang="zh-CN" dirty="0">
                <a:latin typeface="+mn-ea"/>
              </a:rPr>
              <a:t>上课时，任课教师应严格按操作规程使用教学设备，严格执行教室安全管理制度及有关规定</a:t>
            </a:r>
            <a:r>
              <a:rPr lang="zh-CN" altLang="zh-CN" dirty="0" smtClean="0">
                <a:latin typeface="+mn-ea"/>
              </a:rPr>
              <a:t>。</a:t>
            </a:r>
            <a:endParaRPr lang="en-US" altLang="zh-CN" dirty="0" smtClean="0">
              <a:latin typeface="+mn-ea"/>
            </a:endParaRPr>
          </a:p>
          <a:p>
            <a:endParaRPr lang="en-US" altLang="zh-CN" dirty="0" smtClean="0">
              <a:latin typeface="+mn-ea"/>
            </a:endParaRPr>
          </a:p>
          <a:p>
            <a:endParaRPr lang="zh-CN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2.</a:t>
            </a:r>
            <a:r>
              <a:rPr lang="zh-CN" altLang="zh-CN" dirty="0">
                <a:latin typeface="+mn-ea"/>
              </a:rPr>
              <a:t>不得擅自更改电脑系统设置，使用外接设备应严格采取病毒预防措施</a:t>
            </a:r>
            <a:r>
              <a:rPr lang="zh-CN" altLang="zh-CN" dirty="0" smtClean="0">
                <a:latin typeface="+mn-ea"/>
              </a:rPr>
              <a:t>。</a:t>
            </a:r>
            <a:endParaRPr lang="zh-CN" altLang="zh-CN" dirty="0" smtClean="0">
              <a:latin typeface="+mn-ea"/>
            </a:endParaRPr>
          </a:p>
          <a:p>
            <a:endParaRPr lang="en-US" altLang="zh-CN" dirty="0" smtClean="0">
              <a:latin typeface="+mn-ea"/>
            </a:endParaRPr>
          </a:p>
          <a:p>
            <a:pPr algn="l"/>
            <a:r>
              <a:rPr lang="en-US" altLang="zh-CN" dirty="0">
                <a:latin typeface="+mn-ea"/>
                <a:sym typeface="+mn-ea"/>
              </a:rPr>
              <a:t>3.未经许可，不要随意按动各种设备开关，不得随意拆卸计算机或相关设备。</a:t>
            </a:r>
            <a:endParaRPr lang="en-US" altLang="zh-CN" dirty="0">
              <a:latin typeface="+mn-ea"/>
            </a:endParaRP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en-US" altLang="zh-CN" dirty="0" smtClean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6298" r="8168"/>
          <a:stretch>
            <a:fillRect/>
          </a:stretch>
        </p:blipFill>
        <p:spPr>
          <a:xfrm>
            <a:off x="29029" y="0"/>
            <a:ext cx="3541485" cy="6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5536" y="725861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zh-CN" b="1" dirty="0">
                <a:solidFill>
                  <a:srgbClr val="FF0000"/>
                </a:solidFill>
              </a:rPr>
              <a:t>使用注意事项</a:t>
            </a:r>
            <a:br>
              <a:rPr lang="zh-CN" altLang="zh-CN" b="1" dirty="0"/>
            </a:b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"/>
          </p:nvPr>
        </p:nvSpPr>
        <p:spPr>
          <a:xfrm>
            <a:off x="467360" y="1965325"/>
            <a:ext cx="7467600" cy="5244465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ym typeface="+mn-ea"/>
              </a:rPr>
              <a:t>4</a:t>
            </a:r>
            <a:r>
              <a:rPr lang="en-US" altLang="zh-CN" dirty="0">
                <a:sym typeface="+mn-ea"/>
              </a:rPr>
              <a:t>.</a:t>
            </a:r>
            <a:r>
              <a:rPr lang="zh-CN" altLang="zh-CN" dirty="0">
                <a:sym typeface="+mn-ea"/>
              </a:rPr>
              <a:t>电脑设备均已开启自动还原，请注意保存个人资料。</a:t>
            </a:r>
            <a:br>
              <a:rPr lang="en-US" altLang="zh-CN" dirty="0">
                <a:sym typeface="+mn-ea"/>
              </a:rPr>
            </a:b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5.</a:t>
            </a:r>
            <a:r>
              <a:rPr lang="zh-CN" altLang="zh-CN" dirty="0"/>
              <a:t>设备使用过程中，不准私设密码，不准删除计算机原有文件，</a:t>
            </a:r>
            <a:r>
              <a:rPr lang="zh-CN" altLang="zh-CN" dirty="0">
                <a:sym typeface="+mn-ea"/>
              </a:rPr>
              <a:t>如有特殊教学需要，提前申请</a:t>
            </a:r>
            <a:r>
              <a:rPr lang="zh-CN" altLang="zh-CN" dirty="0" smtClean="0">
                <a:sym typeface="+mn-ea"/>
              </a:rPr>
              <a:t>。</a:t>
            </a:r>
            <a:endParaRPr lang="en-US" altLang="zh-CN" dirty="0" smtClean="0"/>
          </a:p>
          <a:p>
            <a:endParaRPr lang="zh-CN" altLang="zh-CN" dirty="0"/>
          </a:p>
          <a:p>
            <a:endParaRPr lang="en-US" altLang="zh-CN" dirty="0"/>
          </a:p>
          <a:p>
            <a:r>
              <a:rPr lang="en-US" altLang="zh-CN" dirty="0"/>
              <a:t>6.</a:t>
            </a:r>
            <a:r>
              <a:rPr lang="zh-CN" altLang="zh-CN" dirty="0"/>
              <a:t>上课期间，应自觉保持室内卫生，爱护学院财产，不得将食品或其他无关物品带入机房。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6298" r="8168"/>
          <a:stretch>
            <a:fillRect/>
          </a:stretch>
        </p:blipFill>
        <p:spPr>
          <a:xfrm>
            <a:off x="29029" y="0"/>
            <a:ext cx="3541485" cy="6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"/>
          </p:nvPr>
        </p:nvSpPr>
        <p:spPr>
          <a:xfrm>
            <a:off x="323850" y="1557020"/>
            <a:ext cx="9676765" cy="10179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300" dirty="0" smtClean="0">
                <a:latin typeface="+mj-ea"/>
                <a:ea typeface="+mj-ea"/>
              </a:rPr>
              <a:t>设备报修电话</a:t>
            </a:r>
            <a:r>
              <a:rPr lang="zh-CN" altLang="en-US" sz="4300" b="1" dirty="0" smtClean="0">
                <a:latin typeface="+mj-ea"/>
                <a:ea typeface="+mj-ea"/>
              </a:rPr>
              <a:t>：</a:t>
            </a:r>
            <a:r>
              <a:rPr lang="en-US" altLang="zh-CN" sz="4300" b="1" dirty="0" smtClean="0">
                <a:latin typeface="+mj-ea"/>
                <a:ea typeface="+mj-ea"/>
              </a:rPr>
              <a:t>022-22400695</a:t>
            </a:r>
            <a:endParaRPr lang="en-US" altLang="zh-CN" sz="43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sz="4300" b="1" dirty="0">
                <a:latin typeface="+mj-ea"/>
                <a:ea typeface="+mj-ea"/>
              </a:rPr>
              <a:t>加</a:t>
            </a:r>
            <a:r>
              <a:rPr lang="zh-CN" altLang="en-US" sz="4300" b="1" dirty="0">
                <a:latin typeface="+mj-ea"/>
                <a:ea typeface="+mj-ea"/>
              </a:rPr>
              <a:t>设备报修群请咨询教学秘书老师</a:t>
            </a:r>
            <a:endParaRPr lang="zh-CN" altLang="en-US" sz="4300" b="1" dirty="0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54980" y="6100445"/>
            <a:ext cx="1969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</a:t>
            </a:r>
            <a:r>
              <a:rPr lang="zh-CN" altLang="en-US"/>
              <a:t>年</a:t>
            </a:r>
            <a:r>
              <a:rPr lang="en-US" altLang="zh-CN"/>
              <a:t>2</a:t>
            </a:r>
            <a:r>
              <a:rPr lang="zh-CN" altLang="en-US"/>
              <a:t>月</a:t>
            </a:r>
            <a:r>
              <a:rPr lang="en-US" altLang="zh-CN"/>
              <a:t>25</a:t>
            </a:r>
            <a:r>
              <a:rPr lang="zh-CN" altLang="en-US"/>
              <a:t>日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zh-CN" b="1" dirty="0">
                <a:solidFill>
                  <a:schemeClr val="tx1"/>
                </a:solidFill>
              </a:rPr>
              <a:t>使用说明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zh-CN" dirty="0"/>
              <a:t>打开教室总电源开关；</a:t>
            </a:r>
            <a:endParaRPr lang="zh-CN" altLang="zh-CN" dirty="0"/>
          </a:p>
          <a:p>
            <a:endParaRPr lang="zh-CN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6298" r="8168"/>
          <a:stretch>
            <a:fillRect/>
          </a:stretch>
        </p:blipFill>
        <p:spPr>
          <a:xfrm>
            <a:off x="29029" y="0"/>
            <a:ext cx="3541485" cy="629050"/>
          </a:xfrm>
          <a:prstGeom prst="rect">
            <a:avLst/>
          </a:prstGeom>
        </p:spPr>
      </p:pic>
      <p:pic>
        <p:nvPicPr>
          <p:cNvPr id="5" name="图片 4" descr="D:\Documents\Tencent Files\752418849\Image\C2C\BF18A36F246025E3B78AB0DA0259F27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t="13012" r="28196" b="28675"/>
          <a:stretch>
            <a:fillRect/>
          </a:stretch>
        </p:blipFill>
        <p:spPr bwMode="auto">
          <a:xfrm>
            <a:off x="1035050" y="2493010"/>
            <a:ext cx="5668645" cy="2735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1505" y="1628775"/>
            <a:ext cx="3146425" cy="4873625"/>
          </a:xfrm>
        </p:spPr>
        <p:txBody>
          <a:bodyPr/>
          <a:lstStyle/>
          <a:p>
            <a:r>
              <a:rPr lang="zh-CN" altLang="en-US" dirty="0"/>
              <a:t>上课之前需把教工卡插在刷卡器的位置，上课中途</a:t>
            </a:r>
            <a:r>
              <a:rPr lang="zh-CN" altLang="en-US" dirty="0">
                <a:solidFill>
                  <a:srgbClr val="FF0000"/>
                </a:solidFill>
              </a:rPr>
              <a:t>不能拔掉。</a:t>
            </a:r>
            <a:endParaRPr lang="zh-CN" altLang="en-US" dirty="0"/>
          </a:p>
          <a:p>
            <a:r>
              <a:rPr lang="zh-CN" altLang="en-US" dirty="0"/>
              <a:t>等上课信号灯停止闪烁，启动</a:t>
            </a:r>
            <a:r>
              <a:rPr lang="zh-CN" altLang="en-US" dirty="0">
                <a:solidFill>
                  <a:srgbClr val="FF0000"/>
                </a:solidFill>
              </a:rPr>
              <a:t>主机电源</a:t>
            </a:r>
            <a:r>
              <a:rPr lang="zh-CN" altLang="en-US" dirty="0"/>
              <a:t>，即</a:t>
            </a:r>
            <a:r>
              <a:rPr lang="zh-CN" altLang="en-US" dirty="0"/>
              <a:t>可正常上课。</a:t>
            </a:r>
            <a:endParaRPr lang="zh-CN" altLang="en-US" dirty="0"/>
          </a:p>
          <a:p>
            <a:r>
              <a:rPr lang="zh-CN" altLang="en-US" dirty="0"/>
              <a:t>下课后主机关机，长按控制面板下课，取走教工卡</a:t>
            </a:r>
            <a:r>
              <a:rPr lang="zh-CN" altLang="en-US" dirty="0"/>
              <a:t>即可。</a:t>
            </a:r>
            <a:endParaRPr lang="zh-CN" altLang="en-US" dirty="0"/>
          </a:p>
        </p:txBody>
      </p:sp>
      <p:sp>
        <p:nvSpPr>
          <p:cNvPr id="5" name="标题 2"/>
          <p:cNvSpPr txBox="1"/>
          <p:nvPr/>
        </p:nvSpPr>
        <p:spPr>
          <a:xfrm>
            <a:off x="323528" y="904156"/>
            <a:ext cx="7467600" cy="5715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b="1" dirty="0" smtClean="0">
                <a:solidFill>
                  <a:srgbClr val="FF0000"/>
                </a:solidFill>
              </a:rPr>
              <a:t>使用说明</a:t>
            </a:r>
            <a:r>
              <a:rPr lang="en-US" altLang="zh-CN" b="1" dirty="0" smtClean="0">
                <a:solidFill>
                  <a:srgbClr val="FF0000"/>
                </a:solidFill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</a:rPr>
              <a:t>新中控</a:t>
            </a:r>
            <a:endParaRPr lang="zh-CN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6298" r="8168"/>
          <a:stretch>
            <a:fillRect/>
          </a:stretch>
        </p:blipFill>
        <p:spPr>
          <a:xfrm>
            <a:off x="29029" y="0"/>
            <a:ext cx="3541485" cy="629050"/>
          </a:xfrm>
          <a:prstGeom prst="rect">
            <a:avLst/>
          </a:prstGeom>
        </p:spPr>
      </p:pic>
      <p:pic>
        <p:nvPicPr>
          <p:cNvPr id="2" name="图片 -2147482624" descr="IMG_20240422_111552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10" y="1701165"/>
            <a:ext cx="3482340" cy="464312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直接箭头连接符 3"/>
          <p:cNvCxnSpPr/>
          <p:nvPr/>
        </p:nvCxnSpPr>
        <p:spPr>
          <a:xfrm>
            <a:off x="3135630" y="2790825"/>
            <a:ext cx="1939925" cy="2781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/>
          <a:lstStyle/>
          <a:p>
            <a:r>
              <a:rPr lang="zh-CN" altLang="en-US" dirty="0"/>
              <a:t>把教师卡贴在刷卡机上，听到“叮”声后</a:t>
            </a:r>
            <a:r>
              <a:rPr lang="zh-CN" altLang="en-US" dirty="0" smtClean="0"/>
              <a:t>接通电源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6298" r="8168"/>
          <a:stretch>
            <a:fillRect/>
          </a:stretch>
        </p:blipFill>
        <p:spPr>
          <a:xfrm>
            <a:off x="29029" y="0"/>
            <a:ext cx="3541485" cy="629050"/>
          </a:xfrm>
          <a:prstGeom prst="rect">
            <a:avLst/>
          </a:prstGeom>
        </p:spPr>
      </p:pic>
      <p:sp>
        <p:nvSpPr>
          <p:cNvPr id="5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zh-CN" b="1" dirty="0">
                <a:solidFill>
                  <a:srgbClr val="FF0000"/>
                </a:solidFill>
              </a:rPr>
              <a:t>使用说明</a:t>
            </a:r>
            <a:r>
              <a:rPr lang="en-US" altLang="zh-CN" b="1" dirty="0">
                <a:solidFill>
                  <a:srgbClr val="FF0000"/>
                </a:solidFill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</a:rPr>
              <a:t>旧中控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397" y="2420888"/>
            <a:ext cx="5151438" cy="3862388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2101850" y="113665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zh-CN" dirty="0"/>
              <a:t> 长按媒体控制面板上“上课”按钮</a:t>
            </a:r>
            <a:r>
              <a:rPr lang="en-US" altLang="zh-CN" dirty="0"/>
              <a:t>5</a:t>
            </a:r>
            <a:r>
              <a:rPr lang="zh-CN" altLang="zh-CN" dirty="0"/>
              <a:t>秒接通多媒体电源，投影</a:t>
            </a:r>
            <a:r>
              <a:rPr lang="zh-CN" altLang="zh-CN" dirty="0" smtClean="0"/>
              <a:t>机自动</a:t>
            </a:r>
            <a:r>
              <a:rPr lang="zh-CN" altLang="zh-CN" dirty="0"/>
              <a:t>开机；</a:t>
            </a:r>
            <a:endParaRPr lang="zh-CN" altLang="en-US" dirty="0"/>
          </a:p>
        </p:txBody>
      </p:sp>
      <p:pic>
        <p:nvPicPr>
          <p:cNvPr id="4" name="图片 3" descr="D:\Documents\Tencent Files\752418849\Image\C2C\BA469C708DC4E71481442B270AAF6849.jpg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1" t="20482" r="17952" b="30121"/>
          <a:stretch>
            <a:fillRect/>
          </a:stretch>
        </p:blipFill>
        <p:spPr bwMode="auto">
          <a:xfrm>
            <a:off x="1763688" y="2636912"/>
            <a:ext cx="6192688" cy="367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6298" r="8168"/>
          <a:stretch>
            <a:fillRect/>
          </a:stretch>
        </p:blipFill>
        <p:spPr>
          <a:xfrm>
            <a:off x="181429" y="152400"/>
            <a:ext cx="3541485" cy="629050"/>
          </a:xfrm>
          <a:prstGeom prst="rect">
            <a:avLst/>
          </a:prstGeom>
        </p:spPr>
      </p:pic>
      <p:sp>
        <p:nvSpPr>
          <p:cNvPr id="2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CN" altLang="zh-CN" b="1" dirty="0">
                <a:solidFill>
                  <a:srgbClr val="FF0000"/>
                </a:solidFill>
              </a:rPr>
              <a:t>使用说明</a:t>
            </a:r>
            <a:r>
              <a:rPr lang="en-US" altLang="zh-CN" b="1" dirty="0">
                <a:solidFill>
                  <a:srgbClr val="FF0000"/>
                </a:solidFill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</a:rPr>
              <a:t>旧中控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打开显示器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4" descr="20170919_103914_00.00.21(1)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b="29488"/>
          <a:stretch>
            <a:fillRect/>
          </a:stretch>
        </p:blipFill>
        <p:spPr bwMode="auto">
          <a:xfrm>
            <a:off x="3352800" y="1828800"/>
            <a:ext cx="31575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下箭头 5"/>
          <p:cNvSpPr>
            <a:spLocks noChangeArrowheads="1"/>
          </p:cNvSpPr>
          <p:nvPr/>
        </p:nvSpPr>
        <p:spPr bwMode="auto">
          <a:xfrm>
            <a:off x="5562600" y="2819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000" tIns="90000" rIns="72000" b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1000">
              <a:ea typeface="楷体_GB2312"/>
              <a:cs typeface="楷体_GB231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334000" y="3352800"/>
            <a:ext cx="698500" cy="403225"/>
          </a:xfrm>
          <a:prstGeom prst="rect">
            <a:avLst/>
          </a:prstGeom>
          <a:noFill/>
          <a:ln w="9525" cap="flat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kern="0" dirty="0">
                <a:latin typeface="楷体_GB2312" pitchFamily="49" charset="-122"/>
                <a:ea typeface="楷体_GB2312" pitchFamily="49" charset="-122"/>
              </a:rPr>
              <a:t>下压</a:t>
            </a:r>
            <a:endParaRPr lang="zh-CN" altLang="en-US" sz="2000" b="1" kern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标题 2"/>
          <p:cNvSpPr txBox="1"/>
          <p:nvPr/>
        </p:nvSpPr>
        <p:spPr>
          <a:xfrm>
            <a:off x="323528" y="904156"/>
            <a:ext cx="7467600" cy="5715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b="1" dirty="0" smtClean="0">
                <a:solidFill>
                  <a:schemeClr val="tx1"/>
                </a:solidFill>
              </a:rPr>
              <a:t>使用说明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6298" r="8168"/>
          <a:stretch>
            <a:fillRect/>
          </a:stretch>
        </p:blipFill>
        <p:spPr>
          <a:xfrm>
            <a:off x="29029" y="0"/>
            <a:ext cx="3541485" cy="6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打开鼠标及键盘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8" name="图片 6" descr="20170919_103914_00.00.30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04616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6298" r="8168"/>
          <a:stretch>
            <a:fillRect/>
          </a:stretch>
        </p:blipFill>
        <p:spPr>
          <a:xfrm>
            <a:off x="181429" y="152400"/>
            <a:ext cx="3541485" cy="629050"/>
          </a:xfrm>
          <a:prstGeom prst="rect">
            <a:avLst/>
          </a:prstGeom>
        </p:spPr>
      </p:pic>
      <p:sp>
        <p:nvSpPr>
          <p:cNvPr id="10" name="标题 2"/>
          <p:cNvSpPr txBox="1"/>
          <p:nvPr/>
        </p:nvSpPr>
        <p:spPr>
          <a:xfrm>
            <a:off x="323528" y="904156"/>
            <a:ext cx="7467600" cy="5715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b="1" dirty="0" smtClean="0">
                <a:solidFill>
                  <a:schemeClr val="tx1"/>
                </a:solidFill>
              </a:rPr>
              <a:t>使用说明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插入</a:t>
            </a:r>
            <a:r>
              <a:rPr lang="en-US" altLang="zh-CN" dirty="0"/>
              <a:t>U</a:t>
            </a:r>
            <a:r>
              <a:rPr lang="zh-CN" altLang="en-US" dirty="0"/>
              <a:t>盘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 descr="20170919_103914_00.00.39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2"/>
          <p:cNvSpPr txBox="1"/>
          <p:nvPr/>
        </p:nvSpPr>
        <p:spPr>
          <a:xfrm>
            <a:off x="323528" y="904156"/>
            <a:ext cx="7467600" cy="5715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b="1" dirty="0" smtClean="0">
                <a:solidFill>
                  <a:schemeClr val="tx1"/>
                </a:solidFill>
              </a:rPr>
              <a:t>使用说明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6298" r="8168"/>
          <a:stretch>
            <a:fillRect/>
          </a:stretch>
        </p:blipFill>
        <p:spPr>
          <a:xfrm>
            <a:off x="29029" y="0"/>
            <a:ext cx="3541485" cy="6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下课时长按</a:t>
            </a:r>
            <a:r>
              <a:rPr lang="en-US" altLang="zh-CN" dirty="0"/>
              <a:t>5</a:t>
            </a:r>
            <a:r>
              <a:rPr lang="zh-CN" altLang="en-US" dirty="0"/>
              <a:t>秒下课键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 descr="20170919_103914_00.01.15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400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6298" r="8168"/>
          <a:stretch>
            <a:fillRect/>
          </a:stretch>
        </p:blipFill>
        <p:spPr>
          <a:xfrm>
            <a:off x="29029" y="0"/>
            <a:ext cx="3541485" cy="629050"/>
          </a:xfrm>
          <a:prstGeom prst="rect">
            <a:avLst/>
          </a:prstGeom>
        </p:spPr>
      </p:pic>
      <p:sp>
        <p:nvSpPr>
          <p:cNvPr id="2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zh-CN" b="1" dirty="0">
                <a:solidFill>
                  <a:srgbClr val="FF0000"/>
                </a:solidFill>
              </a:rPr>
              <a:t>使用说明</a:t>
            </a:r>
            <a:r>
              <a:rPr lang="en-US" altLang="zh-CN" b="1" dirty="0">
                <a:solidFill>
                  <a:srgbClr val="FF0000"/>
                </a:solidFill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</a:rPr>
              <a:t>旧中控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WRhZDkxZWYwNjFmNzJkMGU5YmE1MjgyYmZmOWIxNGQ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984</Words>
  <Application>WPS 演示</Application>
  <PresentationFormat>全屏显示(4:3)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Wingdings 2</vt:lpstr>
      <vt:lpstr>楷体_GB2312</vt:lpstr>
      <vt:lpstr>楷体_GB2312</vt:lpstr>
      <vt:lpstr>新宋体</vt:lpstr>
      <vt:lpstr>Century Schoolbook</vt:lpstr>
      <vt:lpstr>华文楷体</vt:lpstr>
      <vt:lpstr>微软雅黑</vt:lpstr>
      <vt:lpstr>Arial Unicode MS</vt:lpstr>
      <vt:lpstr>Calibri</vt:lpstr>
      <vt:lpstr>凸显</vt:lpstr>
      <vt:lpstr>多媒体教室、实验室设备              使用说明</vt:lpstr>
      <vt:lpstr>使用说明</vt:lpstr>
      <vt:lpstr>PowerPoint 演示文稿</vt:lpstr>
      <vt:lpstr>使用说明——旧中控</vt:lpstr>
      <vt:lpstr>使用说明——旧中控</vt:lpstr>
      <vt:lpstr>PowerPoint 演示文稿</vt:lpstr>
      <vt:lpstr>PowerPoint 演示文稿</vt:lpstr>
      <vt:lpstr>PowerPoint 演示文稿</vt:lpstr>
      <vt:lpstr>使用说明——旧中控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使用注意事项 </vt:lpstr>
      <vt:lpstr>使用注意事项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珠江学院多媒体教室、 公共机房使用说明</dc:title>
  <dc:creator>Administrator</dc:creator>
  <cp:lastModifiedBy>0</cp:lastModifiedBy>
  <cp:revision>29</cp:revision>
  <dcterms:created xsi:type="dcterms:W3CDTF">2021-09-27T06:44:00Z</dcterms:created>
  <dcterms:modified xsi:type="dcterms:W3CDTF">2025-02-25T01:50:42Z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EDBC0059FEB04841A748B26AED6998BE_12</vt:lpwstr>
  </property>
  <property fmtid="{D5CDD505-2E9C-101B-9397-08002B2CF9AE}" pid="3" name="KSOProductBuildVer">
    <vt:lpwstr>2052-12.1.0.20305</vt:lpwstr>
  </property>
</Properties>
</file>