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2" r:id="rId3"/>
    <p:sldId id="277" r:id="rId4"/>
    <p:sldId id="358" r:id="rId5"/>
    <p:sldId id="376" r:id="rId6"/>
    <p:sldId id="377" r:id="rId7"/>
    <p:sldId id="378" r:id="rId8"/>
    <p:sldId id="397" r:id="rId9"/>
    <p:sldId id="284" r:id="rId10"/>
    <p:sldId id="400" r:id="rId11"/>
    <p:sldId id="336" r:id="rId12"/>
    <p:sldId id="278" r:id="rId13"/>
    <p:sldId id="403" r:id="rId14"/>
    <p:sldId id="405" r:id="rId15"/>
    <p:sldId id="406" r:id="rId16"/>
    <p:sldId id="409" r:id="rId17"/>
  </p:sldIdLst>
  <p:sldSz cx="12192000" cy="6858000"/>
  <p:notesSz cx="6858000" cy="9144000"/>
  <p:embeddedFontLst>
    <p:embeddedFont>
      <p:font typeface="汉仪润圆-65简" panose="00020600040101010101" pitchFamily="18" charset="-122"/>
      <p:regular r:id="rId22"/>
    </p:embeddedFont>
    <p:embeddedFont>
      <p:font typeface="汉仪中黑S" panose="00020600040101010101" pitchFamily="18" charset="-122"/>
      <p:regular r:id="rId23"/>
    </p:embeddedFont>
    <p:embeddedFont>
      <p:font typeface="汉仪典雅体简" panose="00020600040101010101" pitchFamily="18" charset="-122"/>
      <p:regular r:id="rId24"/>
    </p:embeddedFont>
    <p:embeddedFont>
      <p:font typeface="黑体" panose="02010609060101010101" charset="-122"/>
      <p:regular r:id="rId25"/>
    </p:embeddedFont>
    <p:embeddedFont>
      <p:font typeface="Calibri" panose="020F0502020204030204" charset="0"/>
      <p:regular r:id="rId26"/>
      <p:bold r:id="rId27"/>
      <p:italic r:id="rId28"/>
      <p:boldItalic r:id="rId29"/>
    </p:embeddedFont>
    <p:embeddedFont>
      <p:font typeface="微软雅黑" panose="020B0503020204020204" charset="-122"/>
      <p:regular r:id="rId30"/>
    </p:embeddedFont>
    <p:embeddedFont>
      <p:font typeface="Calibri Light" panose="020F0302020204030204" charset="0"/>
      <p:regular r:id="rId31"/>
      <p:italic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宋磊" initials="宋磊" lastIdx="3" clrIdx="0"/>
  <p:cmAuthor id="1" name="20229602@qq.com" initials="2" lastIdx="12" clrIdx="1"/>
  <p:cmAuthor id="3" name="Administrator" initials="A" lastIdx="1" clrIdx="2"/>
  <p:cmAuthor id="4" name="Chaoxing" initials="C" lastIdx="0" clrIdx="3"/>
  <p:cmAuthor id="5" name="paul kin" initials="pk" lastIdx="0" clrIdx="4"/>
  <p:cmAuthor id="6" name="作者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259"/>
    <a:srgbClr val="93B4B9"/>
    <a:srgbClr val="F68941"/>
    <a:srgbClr val="03586E"/>
    <a:srgbClr val="1F7674"/>
    <a:srgbClr val="215153"/>
    <a:srgbClr val="165F5E"/>
    <a:srgbClr val="EFD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8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22.xml"/><Relationship Id="rId32" Type="http://schemas.openxmlformats.org/officeDocument/2006/relationships/font" Target="fonts/font11.fntdata"/><Relationship Id="rId31" Type="http://schemas.openxmlformats.org/officeDocument/2006/relationships/font" Target="fonts/font10.fntdata"/><Relationship Id="rId30" Type="http://schemas.openxmlformats.org/officeDocument/2006/relationships/font" Target="fonts/font9.fntdata"/><Relationship Id="rId3" Type="http://schemas.openxmlformats.org/officeDocument/2006/relationships/slide" Target="slides/slide1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CB82-D482-464B-BB50-416724E90C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723A-0A72-440E-A460-6A67610E66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CB82-D482-464B-BB50-416724E90C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723A-0A72-440E-A460-6A67610E66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CB82-D482-464B-BB50-416724E90C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723A-0A72-440E-A460-6A67610E66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CB82-D482-464B-BB50-416724E90C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723A-0A72-440E-A460-6A67610E66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CB82-D482-464B-BB50-416724E90C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723A-0A72-440E-A460-6A67610E66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CB82-D482-464B-BB50-416724E90C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723A-0A72-440E-A460-6A67610E66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CB82-D482-464B-BB50-416724E90C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723A-0A72-440E-A460-6A67610E66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CB82-D482-464B-BB50-416724E90C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723A-0A72-440E-A460-6A67610E66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CB82-D482-464B-BB50-416724E90C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723A-0A72-440E-A460-6A67610E66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CB82-D482-464B-BB50-416724E90C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723A-0A72-440E-A460-6A67610E66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CB82-D482-464B-BB50-416724E90C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723A-0A72-440E-A460-6A67610E66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4CB82-D482-464B-BB50-416724E90C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B723A-0A72-440E-A460-6A67610E669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image" Target="../media/image24.png"/><Relationship Id="rId7" Type="http://schemas.openxmlformats.org/officeDocument/2006/relationships/tags" Target="../tags/tag18.xml"/><Relationship Id="rId6" Type="http://schemas.openxmlformats.org/officeDocument/2006/relationships/image" Target="../media/image23.png"/><Relationship Id="rId5" Type="http://schemas.openxmlformats.org/officeDocument/2006/relationships/tags" Target="../tags/tag17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tags" Target="../tags/tag16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20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2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4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tags" Target="../tags/tag14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B4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65043" y="278295"/>
            <a:ext cx="11648661" cy="629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4055165" y="2275229"/>
            <a:ext cx="4028663" cy="4028663"/>
          </a:xfrm>
          <a:prstGeom prst="ellipse">
            <a:avLst/>
          </a:prstGeom>
          <a:solidFill>
            <a:srgbClr val="FEA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061203" y="3201229"/>
            <a:ext cx="1859280" cy="212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dirty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</a:rPr>
              <a:t>操作</a:t>
            </a:r>
            <a:endParaRPr lang="zh-CN" altLang="en-US" sz="6600" dirty="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</a:endParaRPr>
          </a:p>
          <a:p>
            <a:r>
              <a:rPr lang="zh-CN" altLang="en-US" sz="6600" dirty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</a:rPr>
              <a:t>流程</a:t>
            </a:r>
            <a:endParaRPr lang="zh-CN" altLang="en-US" sz="6600" dirty="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</a:endParaRPr>
          </a:p>
        </p:txBody>
      </p:sp>
      <p:sp>
        <p:nvSpPr>
          <p:cNvPr id="32" name="Shape 23192"/>
          <p:cNvSpPr/>
          <p:nvPr/>
        </p:nvSpPr>
        <p:spPr>
          <a:xfrm>
            <a:off x="8529901" y="3050079"/>
            <a:ext cx="711363" cy="711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0" h="21600" extrusionOk="0">
                <a:moveTo>
                  <a:pt x="18848" y="7946"/>
                </a:moveTo>
                <a:lnTo>
                  <a:pt x="17741" y="9089"/>
                </a:lnTo>
                <a:cubicBezTo>
                  <a:pt x="17741" y="8938"/>
                  <a:pt x="17761" y="8793"/>
                  <a:pt x="17745" y="8634"/>
                </a:cubicBezTo>
                <a:cubicBezTo>
                  <a:pt x="17630" y="7329"/>
                  <a:pt x="17036" y="6067"/>
                  <a:pt x="16073" y="5079"/>
                </a:cubicBezTo>
                <a:cubicBezTo>
                  <a:pt x="15005" y="3981"/>
                  <a:pt x="13584" y="3349"/>
                  <a:pt x="12179" y="3345"/>
                </a:cubicBezTo>
                <a:lnTo>
                  <a:pt x="13270" y="2218"/>
                </a:lnTo>
                <a:cubicBezTo>
                  <a:pt x="13812" y="1658"/>
                  <a:pt x="14572" y="1352"/>
                  <a:pt x="15402" y="1352"/>
                </a:cubicBezTo>
                <a:cubicBezTo>
                  <a:pt x="16462" y="1352"/>
                  <a:pt x="17545" y="1843"/>
                  <a:pt x="18383" y="2696"/>
                </a:cubicBezTo>
                <a:cubicBezTo>
                  <a:pt x="19165" y="3500"/>
                  <a:pt x="19633" y="4498"/>
                  <a:pt x="19701" y="5511"/>
                </a:cubicBezTo>
                <a:cubicBezTo>
                  <a:pt x="19763" y="6453"/>
                  <a:pt x="19457" y="7317"/>
                  <a:pt x="18848" y="7946"/>
                </a:cubicBezTo>
                <a:cubicBezTo>
                  <a:pt x="18848" y="7946"/>
                  <a:pt x="18848" y="7946"/>
                  <a:pt x="18848" y="7946"/>
                </a:cubicBezTo>
                <a:close/>
                <a:moveTo>
                  <a:pt x="5828" y="19329"/>
                </a:moveTo>
                <a:cubicBezTo>
                  <a:pt x="5812" y="18423"/>
                  <a:pt x="5456" y="17481"/>
                  <a:pt x="4731" y="16739"/>
                </a:cubicBezTo>
                <a:cubicBezTo>
                  <a:pt x="4048" y="16033"/>
                  <a:pt x="3150" y="15628"/>
                  <a:pt x="2259" y="15592"/>
                </a:cubicBezTo>
                <a:lnTo>
                  <a:pt x="2912" y="13157"/>
                </a:lnTo>
                <a:cubicBezTo>
                  <a:pt x="2957" y="12994"/>
                  <a:pt x="3054" y="12833"/>
                  <a:pt x="3169" y="12695"/>
                </a:cubicBezTo>
                <a:cubicBezTo>
                  <a:pt x="4488" y="11726"/>
                  <a:pt x="6512" y="12012"/>
                  <a:pt x="7919" y="13460"/>
                </a:cubicBezTo>
                <a:cubicBezTo>
                  <a:pt x="9411" y="14989"/>
                  <a:pt x="9638" y="17230"/>
                  <a:pt x="8494" y="18568"/>
                </a:cubicBezTo>
                <a:cubicBezTo>
                  <a:pt x="8417" y="18611"/>
                  <a:pt x="8340" y="18647"/>
                  <a:pt x="8257" y="18673"/>
                </a:cubicBezTo>
                <a:cubicBezTo>
                  <a:pt x="8257" y="18673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79"/>
                  <a:pt x="2445" y="20239"/>
                  <a:pt x="2294" y="20249"/>
                </a:cubicBezTo>
                <a:cubicBezTo>
                  <a:pt x="1752" y="20242"/>
                  <a:pt x="1316" y="19790"/>
                  <a:pt x="1316" y="19237"/>
                </a:cubicBezTo>
                <a:cubicBezTo>
                  <a:pt x="1322" y="19122"/>
                  <a:pt x="1366" y="18927"/>
                  <a:pt x="1380" y="18858"/>
                </a:cubicBezTo>
                <a:lnTo>
                  <a:pt x="2072" y="16284"/>
                </a:lnTo>
                <a:cubicBezTo>
                  <a:pt x="2823" y="16261"/>
                  <a:pt x="3631" y="16561"/>
                  <a:pt x="4266" y="17217"/>
                </a:cubicBezTo>
                <a:cubicBezTo>
                  <a:pt x="4911" y="17879"/>
                  <a:pt x="5216" y="18723"/>
                  <a:pt x="5183" y="19503"/>
                </a:cubicBezTo>
                <a:cubicBezTo>
                  <a:pt x="5183" y="19503"/>
                  <a:pt x="2737" y="20164"/>
                  <a:pt x="2737" y="20164"/>
                </a:cubicBezTo>
                <a:close/>
                <a:moveTo>
                  <a:pt x="6890" y="11179"/>
                </a:moveTo>
                <a:cubicBezTo>
                  <a:pt x="6281" y="10929"/>
                  <a:pt x="5642" y="10784"/>
                  <a:pt x="5003" y="10774"/>
                </a:cubicBezTo>
                <a:lnTo>
                  <a:pt x="10065" y="5536"/>
                </a:lnTo>
                <a:cubicBezTo>
                  <a:pt x="10839" y="4759"/>
                  <a:pt x="11967" y="4535"/>
                  <a:pt x="13077" y="4818"/>
                </a:cubicBezTo>
                <a:cubicBezTo>
                  <a:pt x="13077" y="4818"/>
                  <a:pt x="6890" y="11179"/>
                  <a:pt x="6890" y="11179"/>
                </a:cubicBezTo>
                <a:close/>
                <a:moveTo>
                  <a:pt x="9720" y="13671"/>
                </a:moveTo>
                <a:cubicBezTo>
                  <a:pt x="9472" y="13258"/>
                  <a:pt x="9192" y="12860"/>
                  <a:pt x="8850" y="12504"/>
                </a:cubicBezTo>
                <a:cubicBezTo>
                  <a:pt x="8449" y="12092"/>
                  <a:pt x="7987" y="11769"/>
                  <a:pt x="7506" y="11499"/>
                </a:cubicBezTo>
                <a:lnTo>
                  <a:pt x="13767" y="5066"/>
                </a:lnTo>
                <a:cubicBezTo>
                  <a:pt x="14261" y="5290"/>
                  <a:pt x="14729" y="5607"/>
                  <a:pt x="15146" y="6034"/>
                </a:cubicBezTo>
                <a:cubicBezTo>
                  <a:pt x="15502" y="6400"/>
                  <a:pt x="15775" y="6806"/>
                  <a:pt x="15987" y="7231"/>
                </a:cubicBezTo>
                <a:cubicBezTo>
                  <a:pt x="15987" y="7231"/>
                  <a:pt x="9720" y="13671"/>
                  <a:pt x="9720" y="13671"/>
                </a:cubicBezTo>
                <a:close/>
                <a:moveTo>
                  <a:pt x="10521" y="16060"/>
                </a:moveTo>
                <a:cubicBezTo>
                  <a:pt x="10467" y="15450"/>
                  <a:pt x="10300" y="14853"/>
                  <a:pt x="10046" y="14287"/>
                </a:cubicBezTo>
                <a:lnTo>
                  <a:pt x="16259" y="7906"/>
                </a:lnTo>
                <a:cubicBezTo>
                  <a:pt x="16638" y="9139"/>
                  <a:pt x="16443" y="10427"/>
                  <a:pt x="15612" y="11285"/>
                </a:cubicBezTo>
                <a:cubicBezTo>
                  <a:pt x="15606" y="11287"/>
                  <a:pt x="15599" y="11295"/>
                  <a:pt x="15596" y="11298"/>
                </a:cubicBezTo>
                <a:lnTo>
                  <a:pt x="15606" y="11308"/>
                </a:lnTo>
                <a:lnTo>
                  <a:pt x="10528" y="16564"/>
                </a:lnTo>
                <a:cubicBezTo>
                  <a:pt x="10528" y="16396"/>
                  <a:pt x="10534" y="16231"/>
                  <a:pt x="10521" y="16060"/>
                </a:cubicBezTo>
                <a:cubicBezTo>
                  <a:pt x="10521" y="16060"/>
                  <a:pt x="10521" y="16060"/>
                  <a:pt x="10521" y="16060"/>
                </a:cubicBezTo>
                <a:close/>
                <a:moveTo>
                  <a:pt x="19310" y="1739"/>
                </a:moveTo>
                <a:cubicBezTo>
                  <a:pt x="18229" y="632"/>
                  <a:pt x="16808" y="0"/>
                  <a:pt x="15402" y="0"/>
                </a:cubicBezTo>
                <a:cubicBezTo>
                  <a:pt x="14223" y="0"/>
                  <a:pt x="13132" y="451"/>
                  <a:pt x="12336" y="1266"/>
                </a:cubicBezTo>
                <a:lnTo>
                  <a:pt x="9138" y="4579"/>
                </a:lnTo>
                <a:cubicBezTo>
                  <a:pt x="9129" y="4588"/>
                  <a:pt x="9120" y="4591"/>
                  <a:pt x="9110" y="4604"/>
                </a:cubicBezTo>
                <a:cubicBezTo>
                  <a:pt x="9103" y="4607"/>
                  <a:pt x="9100" y="4615"/>
                  <a:pt x="9093" y="4621"/>
                </a:cubicBezTo>
                <a:lnTo>
                  <a:pt x="9098" y="4621"/>
                </a:lnTo>
                <a:lnTo>
                  <a:pt x="2310" y="11647"/>
                </a:lnTo>
                <a:cubicBezTo>
                  <a:pt x="1999" y="11967"/>
                  <a:pt x="1771" y="12366"/>
                  <a:pt x="1646" y="12797"/>
                </a:cubicBezTo>
                <a:lnTo>
                  <a:pt x="103" y="18542"/>
                </a:lnTo>
                <a:cubicBezTo>
                  <a:pt x="100" y="18554"/>
                  <a:pt x="0" y="19006"/>
                  <a:pt x="0" y="19237"/>
                </a:cubicBezTo>
                <a:cubicBezTo>
                  <a:pt x="0" y="20539"/>
                  <a:pt x="1029" y="21600"/>
                  <a:pt x="2303" y="21600"/>
                </a:cubicBezTo>
                <a:cubicBezTo>
                  <a:pt x="2553" y="21600"/>
                  <a:pt x="3044" y="21475"/>
                  <a:pt x="3063" y="21471"/>
                </a:cubicBezTo>
                <a:lnTo>
                  <a:pt x="8632" y="19969"/>
                </a:lnTo>
                <a:cubicBezTo>
                  <a:pt x="9054" y="19837"/>
                  <a:pt x="9440" y="19603"/>
                  <a:pt x="9751" y="19283"/>
                </a:cubicBezTo>
                <a:lnTo>
                  <a:pt x="19778" y="8898"/>
                </a:lnTo>
                <a:cubicBezTo>
                  <a:pt x="21600" y="7023"/>
                  <a:pt x="21394" y="3882"/>
                  <a:pt x="19310" y="1739"/>
                </a:cubicBezTo>
                <a:cubicBezTo>
                  <a:pt x="19310" y="1739"/>
                  <a:pt x="19310" y="1739"/>
                  <a:pt x="19310" y="1739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11" name="椭圆 10"/>
          <p:cNvSpPr/>
          <p:nvPr/>
        </p:nvSpPr>
        <p:spPr>
          <a:xfrm>
            <a:off x="4412974" y="2672797"/>
            <a:ext cx="3220278" cy="322027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3184525" y="521970"/>
            <a:ext cx="582358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7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中黑S" panose="00020600040101010101" pitchFamily="18" charset="-122"/>
                <a:ea typeface="汉仪中黑S" panose="00020600040101010101" pitchFamily="18" charset="-122"/>
              </a:rPr>
              <a:t>超星智慧教室</a:t>
            </a:r>
            <a:endParaRPr lang="zh-CN" altLang="en-US" sz="72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中黑S" panose="00020600040101010101" pitchFamily="18" charset="-122"/>
              <a:ea typeface="汉仪中黑S" panose="00020600040101010101" pitchFamily="18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11125" y="1096645"/>
            <a:ext cx="1025652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/>
              <a:t>首先在进入教室前或备课时提前创建直播：第一步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输入网址</a:t>
            </a:r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i.chaoxing.com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；</a:t>
            </a:r>
            <a:r>
              <a:rPr lang="zh-CN" altLang="en-US"/>
              <a:t>第二步选择个人直播间；</a:t>
            </a:r>
            <a:endParaRPr lang="zh-CN" altLang="en-US"/>
          </a:p>
          <a:p>
            <a:pPr algn="l"/>
            <a:r>
              <a:rPr lang="zh-CN" altLang="en-US"/>
              <a:t>第三步：选择新建直播，填写直播间名称，点击确定；</a:t>
            </a:r>
            <a:endParaRPr lang="zh-CN" altLang="en-US"/>
          </a:p>
          <a:p>
            <a:endParaRPr lang="zh-CN" altLang="en-US"/>
          </a:p>
        </p:txBody>
      </p:sp>
      <p:sp>
        <p:nvSpPr>
          <p:cNvPr id="3" name="流程图: 延期 2"/>
          <p:cNvSpPr/>
          <p:nvPr>
            <p:custDataLst>
              <p:tags r:id="rId1"/>
            </p:custDataLst>
          </p:nvPr>
        </p:nvSpPr>
        <p:spPr>
          <a:xfrm>
            <a:off x="248" y="82"/>
            <a:ext cx="848140" cy="848140"/>
          </a:xfrm>
          <a:prstGeom prst="flowChartDelay">
            <a:avLst/>
          </a:prstGeom>
          <a:solidFill>
            <a:srgbClr val="FEA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/>
              <a:t>9</a:t>
            </a:r>
            <a:endParaRPr lang="en-US" altLang="zh-CN" sz="3200"/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848277" y="144465"/>
            <a:ext cx="4094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dirty="0">
                <a:latin typeface="汉仪润圆-65简" panose="00020600040101010101" pitchFamily="18" charset="-122"/>
                <a:ea typeface="汉仪润圆-65简" panose="00020600040101010101" pitchFamily="18" charset="-122"/>
                <a:sym typeface="+mn-ea"/>
              </a:rPr>
              <a:t>多媒体教学功能</a:t>
            </a:r>
            <a:r>
              <a:rPr lang="en-US" altLang="zh-CN" sz="3200" dirty="0">
                <a:latin typeface="汉仪润圆-65简" panose="00020600040101010101" pitchFamily="18" charset="-122"/>
                <a:ea typeface="汉仪润圆-65简" panose="00020600040101010101" pitchFamily="18" charset="-122"/>
                <a:sym typeface="+mn-ea"/>
              </a:rPr>
              <a:t>--</a:t>
            </a:r>
            <a:r>
              <a:rPr lang="zh-CN" altLang="en-US" sz="32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直播</a:t>
            </a:r>
            <a:endParaRPr lang="zh-CN" altLang="en-US" sz="3200" dirty="0">
              <a:latin typeface="汉仪润圆-65简" panose="00020600040101010101" pitchFamily="18" charset="-122"/>
              <a:ea typeface="汉仪润圆-65简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1891030"/>
            <a:ext cx="3940175" cy="1784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240" y="1891030"/>
            <a:ext cx="2160270" cy="2879725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548005" y="5690235"/>
            <a:ext cx="3987800" cy="10236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>
                <a:solidFill>
                  <a:schemeClr val="tx1"/>
                </a:solidFill>
              </a:rPr>
              <a:t>直播间创建完成后，点击直播详情，把观看链接复制给到需要观看直播的人员。</a:t>
            </a:r>
            <a:endParaRPr lang="zh-CN" altLang="en-US" sz="2000" b="1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6185" y="1891030"/>
            <a:ext cx="2083458" cy="288000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7333615" y="5150485"/>
            <a:ext cx="3987800" cy="1562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>
                <a:solidFill>
                  <a:schemeClr val="tx1"/>
                </a:solidFill>
              </a:rPr>
              <a:t>首先是学习通扫码登录设备才会有开启直播功能，然后点击操作区</a:t>
            </a:r>
            <a:r>
              <a:rPr lang="zh-CN" altLang="en-US" sz="2000" b="1">
                <a:solidFill>
                  <a:srgbClr val="FF0000"/>
                </a:solidFill>
              </a:rPr>
              <a:t>录播</a:t>
            </a:r>
            <a:r>
              <a:rPr lang="zh-CN" altLang="en-US" sz="2000" b="1">
                <a:solidFill>
                  <a:schemeClr val="tx1"/>
                </a:solidFill>
              </a:rPr>
              <a:t>按钮，选择</a:t>
            </a:r>
            <a:r>
              <a:rPr lang="zh-CN" altLang="en-US" sz="2000" b="1">
                <a:solidFill>
                  <a:srgbClr val="FF0000"/>
                </a:solidFill>
              </a:rPr>
              <a:t>开启直播，</a:t>
            </a:r>
            <a:r>
              <a:rPr lang="zh-CN" altLang="en-US" sz="2000" b="1">
                <a:solidFill>
                  <a:schemeClr val="tx1"/>
                </a:solidFill>
              </a:rPr>
              <a:t>会弹出直播间列表，选择需要开启的直播间。最后点击</a:t>
            </a:r>
            <a:r>
              <a:rPr lang="zh-CN" altLang="en-US" sz="2000" b="1">
                <a:solidFill>
                  <a:srgbClr val="FF0000"/>
                </a:solidFill>
              </a:rPr>
              <a:t>开启直播。</a:t>
            </a:r>
            <a:endParaRPr lang="zh-CN" altLang="en-US" sz="2000" b="1">
              <a:solidFill>
                <a:schemeClr val="tx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200" y="3997960"/>
            <a:ext cx="3968115" cy="151511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B4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65043" y="282105"/>
            <a:ext cx="11648661" cy="629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延期 3"/>
          <p:cNvSpPr/>
          <p:nvPr/>
        </p:nvSpPr>
        <p:spPr>
          <a:xfrm>
            <a:off x="265043" y="596347"/>
            <a:ext cx="848140" cy="848140"/>
          </a:xfrm>
          <a:prstGeom prst="flowChartDelay">
            <a:avLst/>
          </a:prstGeom>
          <a:solidFill>
            <a:srgbClr val="FEA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/>
              <a:t>10</a:t>
            </a:r>
            <a:endParaRPr lang="en-US" altLang="zh-CN" sz="3200"/>
          </a:p>
        </p:txBody>
      </p:sp>
      <p:sp>
        <p:nvSpPr>
          <p:cNvPr id="12" name="文本框 11"/>
          <p:cNvSpPr txBox="1"/>
          <p:nvPr/>
        </p:nvSpPr>
        <p:spPr>
          <a:xfrm>
            <a:off x="1320717" y="728030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下课</a:t>
            </a:r>
            <a:endParaRPr lang="zh-CN" altLang="en-US" sz="3200" dirty="0">
              <a:latin typeface="汉仪润圆-65简" panose="00020600040101010101" pitchFamily="18" charset="-122"/>
              <a:ea typeface="汉仪润圆-65简" panose="00020600040101010101" pitchFamily="18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965200" y="5057140"/>
            <a:ext cx="10248265" cy="12134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2400" dirty="0" smtClean="0">
                <a:latin typeface="汉仪典雅体简" panose="00020600040101010101" pitchFamily="18" charset="-122"/>
                <a:ea typeface="汉仪典雅体简" panose="00020600040101010101" pitchFamily="18" charset="-122"/>
              </a:rPr>
              <a:t>授课结束后，</a:t>
            </a:r>
            <a:r>
              <a:rPr lang="zh-CN" altLang="en-US" sz="2400" dirty="0" smtClean="0">
                <a:solidFill>
                  <a:srgbClr val="FF0000"/>
                </a:solidFill>
                <a:latin typeface="汉仪典雅体简" panose="00020600040101010101" pitchFamily="18" charset="-122"/>
                <a:ea typeface="汉仪典雅体简" panose="00020600040101010101" pitchFamily="18" charset="-122"/>
              </a:rPr>
              <a:t>长按下课</a:t>
            </a:r>
            <a:r>
              <a:rPr lang="zh-CN" altLang="en-US" sz="2400" dirty="0" smtClean="0">
                <a:latin typeface="汉仪典雅体简" panose="00020600040101010101" pitchFamily="18" charset="-122"/>
                <a:ea typeface="汉仪典雅体简" panose="00020600040101010101" pitchFamily="18" charset="-122"/>
              </a:rPr>
              <a:t>按钮</a:t>
            </a:r>
            <a:r>
              <a:rPr lang="en-US" altLang="zh-CN" sz="2400" b="1" dirty="0" smtClean="0">
                <a:solidFill>
                  <a:srgbClr val="FF0000"/>
                </a:solidFill>
                <a:latin typeface="汉仪典雅体简" panose="00020600040101010101" pitchFamily="18" charset="-122"/>
                <a:ea typeface="汉仪典雅体简" panose="00020600040101010101" pitchFamily="18" charset="-122"/>
              </a:rPr>
              <a:t>3</a:t>
            </a:r>
            <a:r>
              <a:rPr lang="zh-CN" altLang="en-US" sz="2400" dirty="0" smtClean="0">
                <a:latin typeface="汉仪典雅体简" panose="00020600040101010101" pitchFamily="18" charset="-122"/>
                <a:ea typeface="汉仪典雅体简" panose="00020600040101010101" pitchFamily="18" charset="-122"/>
              </a:rPr>
              <a:t>秒，设备自动关机，无需其他操作，方可离开。</a:t>
            </a:r>
            <a:endParaRPr lang="zh-CN" altLang="en-US" sz="2400" dirty="0" smtClean="0">
              <a:latin typeface="汉仪典雅体简" panose="00020600040101010101" pitchFamily="18" charset="-122"/>
              <a:ea typeface="汉仪典雅体简" panose="00020600040101010101" pitchFamily="18" charset="-122"/>
            </a:endParaRPr>
          </a:p>
          <a:p>
            <a:endParaRPr lang="zh-CN" altLang="en-US" dirty="0" smtClean="0">
              <a:latin typeface="汉仪典雅体简" panose="00020600040101010101" pitchFamily="18" charset="-122"/>
              <a:ea typeface="汉仪典雅体简" panose="00020600040101010101" pitchFamily="18" charset="-122"/>
            </a:endParaRPr>
          </a:p>
          <a:p>
            <a:r>
              <a:rPr lang="en-US" altLang="zh-CN" dirty="0" smtClean="0">
                <a:latin typeface="汉仪典雅体简" panose="00020600040101010101" pitchFamily="18" charset="-122"/>
                <a:ea typeface="汉仪典雅体简" panose="00020600040101010101" pitchFamily="18" charset="-122"/>
              </a:rPr>
              <a:t>                                     </a:t>
            </a:r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注：带走自己携带的物品，以免丢失</a:t>
            </a:r>
            <a:endParaRPr lang="zh-CN" altLang="en-US" sz="32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6480" y="1450975"/>
            <a:ext cx="7277100" cy="34671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B4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65043" y="282105"/>
            <a:ext cx="11648661" cy="629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延期 3"/>
          <p:cNvSpPr/>
          <p:nvPr/>
        </p:nvSpPr>
        <p:spPr>
          <a:xfrm>
            <a:off x="265043" y="596347"/>
            <a:ext cx="848140" cy="848140"/>
          </a:xfrm>
          <a:prstGeom prst="flowChartDela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1320717" y="728030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课堂互动</a:t>
            </a:r>
            <a:endParaRPr lang="zh-CN" altLang="en-US" sz="3200" dirty="0">
              <a:latin typeface="汉仪润圆-65简" panose="00020600040101010101" pitchFamily="18" charset="-122"/>
              <a:ea typeface="汉仪润圆-65简" panose="00020600040101010101" pitchFamily="18" charset="-122"/>
            </a:endParaRPr>
          </a:p>
        </p:txBody>
      </p:sp>
      <p:sp>
        <p:nvSpPr>
          <p:cNvPr id="2" name="文本框 56"/>
          <p:cNvSpPr txBox="1"/>
          <p:nvPr/>
        </p:nvSpPr>
        <p:spPr>
          <a:xfrm>
            <a:off x="3336821" y="752386"/>
            <a:ext cx="4944110" cy="45910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p>
            <a:r>
              <a:rPr lang="zh-CN" altLang="en-US" sz="24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Helvetica"/>
                <a:sym typeface="Helvetica"/>
              </a:rPr>
              <a:t>利用教室大屏和手机打造智慧课堂</a:t>
            </a:r>
            <a:endParaRPr lang="zh-CN" altLang="en-US" sz="2400" spc="1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Helvetica"/>
              <a:sym typeface="Helvetic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5" b="27633"/>
          <a:stretch>
            <a:fillRect/>
          </a:stretch>
        </p:blipFill>
        <p:spPr>
          <a:xfrm>
            <a:off x="357010" y="2213446"/>
            <a:ext cx="6408839" cy="39281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96" y="2863209"/>
            <a:ext cx="4847472" cy="286742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6476869" y="3003512"/>
            <a:ext cx="5263427" cy="2862835"/>
            <a:chOff x="6476869" y="2657721"/>
            <a:chExt cx="5263427" cy="2862836"/>
          </a:xfrm>
        </p:grpSpPr>
        <p:grpSp>
          <p:nvGrpSpPr>
            <p:cNvPr id="8" name="组合 7"/>
            <p:cNvGrpSpPr/>
            <p:nvPr/>
          </p:nvGrpSpPr>
          <p:grpSpPr>
            <a:xfrm>
              <a:off x="6476869" y="2657721"/>
              <a:ext cx="1370590" cy="2761948"/>
              <a:chOff x="6476869" y="2657721"/>
              <a:chExt cx="1370590" cy="2761948"/>
            </a:xfrm>
          </p:grpSpPr>
          <p:sp>
            <p:nvSpPr>
              <p:cNvPr id="15" name="文本框 2"/>
              <p:cNvSpPr txBox="1"/>
              <p:nvPr/>
            </p:nvSpPr>
            <p:spPr>
              <a:xfrm>
                <a:off x="6476869" y="4150091"/>
                <a:ext cx="1370590" cy="1269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lnSpc>
                    <a:spcPct val="150000"/>
                  </a:lnSpc>
                </a:pPr>
                <a:r>
                  <a:rPr lang="zh-CN" altLang="en-US" sz="17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Helvetica"/>
                    <a:sym typeface="Helvetica"/>
                  </a:rPr>
                  <a:t>签到、选人投票、抢答主题讨论</a:t>
                </a:r>
                <a:endParaRPr lang="zh-CN" altLang="en-US" sz="17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Helvetica"/>
                  <a:sym typeface="Helvetica"/>
                </a:endParaRPr>
              </a:p>
            </p:txBody>
          </p:sp>
          <p:sp>
            <p:nvSpPr>
              <p:cNvPr id="16" name="Oval 21"/>
              <p:cNvSpPr>
                <a:spLocks noChangeAspect="1"/>
              </p:cNvSpPr>
              <p:nvPr/>
            </p:nvSpPr>
            <p:spPr>
              <a:xfrm>
                <a:off x="6571489" y="2657721"/>
                <a:ext cx="1228410" cy="1228478"/>
              </a:xfrm>
              <a:prstGeom prst="ellipse">
                <a:avLst/>
              </a:prstGeom>
              <a:solidFill>
                <a:schemeClr val="bg1"/>
              </a:solidFill>
              <a:ln w="889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p>
                <a:pPr algn="ctr"/>
                <a:r>
                  <a:rPr lang="zh-CN" altLang="en-US" sz="2300" spc="3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互动</a:t>
                </a:r>
                <a:endParaRPr lang="zh-CN" altLang="en-US" sz="2300" spc="3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8183700" y="2657722"/>
              <a:ext cx="1581094" cy="1993339"/>
              <a:chOff x="8183700" y="2657722"/>
              <a:chExt cx="1581094" cy="1993339"/>
            </a:xfrm>
          </p:grpSpPr>
          <p:sp>
            <p:nvSpPr>
              <p:cNvPr id="13" name="Oval 21"/>
              <p:cNvSpPr>
                <a:spLocks noChangeAspect="1"/>
              </p:cNvSpPr>
              <p:nvPr/>
            </p:nvSpPr>
            <p:spPr>
              <a:xfrm>
                <a:off x="8365709" y="2657722"/>
                <a:ext cx="1228410" cy="1228478"/>
              </a:xfrm>
              <a:prstGeom prst="ellipse">
                <a:avLst/>
              </a:prstGeom>
              <a:solidFill>
                <a:schemeClr val="bg1"/>
              </a:solidFill>
              <a:ln w="889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p>
                <a:pPr algn="ctr"/>
                <a:r>
                  <a:rPr lang="zh-CN" altLang="en-US" sz="2300" spc="3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 课件</a:t>
                </a:r>
                <a:endParaRPr lang="zh-CN" altLang="en-US" sz="2300" spc="3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" name="文本框 48"/>
              <p:cNvSpPr txBox="1"/>
              <p:nvPr/>
            </p:nvSpPr>
            <p:spPr>
              <a:xfrm>
                <a:off x="8183700" y="4166313"/>
                <a:ext cx="1581094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lnSpc>
                    <a:spcPct val="150000"/>
                  </a:lnSpc>
                </a:pPr>
                <a:r>
                  <a:rPr lang="en-US" altLang="zh-CN" sz="17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Helvetica"/>
                    <a:sym typeface="Helvetica"/>
                  </a:rPr>
                  <a:t>PPT</a:t>
                </a:r>
                <a:r>
                  <a:rPr lang="zh-CN" altLang="en-US" sz="17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Helvetica"/>
                    <a:sym typeface="Helvetica"/>
                  </a:rPr>
                  <a:t>、云盘</a:t>
                </a:r>
                <a:endParaRPr lang="zh-CN" altLang="en-US" sz="17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0159202" y="2657723"/>
              <a:ext cx="1581094" cy="2862834"/>
              <a:chOff x="10159202" y="2657723"/>
              <a:chExt cx="1581094" cy="2862834"/>
            </a:xfrm>
          </p:grpSpPr>
          <p:sp>
            <p:nvSpPr>
              <p:cNvPr id="11" name="Oval 34"/>
              <p:cNvSpPr>
                <a:spLocks noChangeAspect="1"/>
              </p:cNvSpPr>
              <p:nvPr/>
            </p:nvSpPr>
            <p:spPr>
              <a:xfrm>
                <a:off x="10159930" y="2657723"/>
                <a:ext cx="1228410" cy="1228478"/>
              </a:xfrm>
              <a:prstGeom prst="ellipse">
                <a:avLst/>
              </a:prstGeom>
              <a:solidFill>
                <a:schemeClr val="bg1"/>
              </a:solidFill>
              <a:ln w="88900"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p>
                <a:pPr algn="ctr"/>
                <a:r>
                  <a:rPr lang="zh-CN" altLang="en-US" sz="2300" spc="3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 更多</a:t>
                </a:r>
                <a:endParaRPr lang="zh-CN" altLang="en-US" sz="2300" spc="3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" name="文本框 49"/>
              <p:cNvSpPr txBox="1"/>
              <p:nvPr/>
            </p:nvSpPr>
            <p:spPr>
              <a:xfrm>
                <a:off x="10159202" y="4250979"/>
                <a:ext cx="1581094" cy="1269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lnSpc>
                    <a:spcPct val="150000"/>
                  </a:lnSpc>
                </a:pPr>
                <a:r>
                  <a:rPr lang="zh-CN" altLang="en-US" sz="17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Helvetica"/>
                    <a:sym typeface="Helvetica"/>
                  </a:rPr>
                  <a:t>章节、资料、作业、讨论、成员</a:t>
                </a:r>
                <a:endParaRPr lang="zh-CN" altLang="en-US" sz="17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Helvetica"/>
                  <a:sym typeface="Helvetica"/>
                </a:endParaRPr>
              </a:p>
            </p:txBody>
          </p:sp>
        </p:grp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B4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65043" y="282105"/>
            <a:ext cx="11648661" cy="629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延期 3"/>
          <p:cNvSpPr/>
          <p:nvPr/>
        </p:nvSpPr>
        <p:spPr>
          <a:xfrm>
            <a:off x="265043" y="596347"/>
            <a:ext cx="848140" cy="848140"/>
          </a:xfrm>
          <a:prstGeom prst="flowChartDelay">
            <a:avLst/>
          </a:prstGeom>
          <a:solidFill>
            <a:srgbClr val="FEA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32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8815" y="2835275"/>
            <a:ext cx="7253605" cy="33559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56"/>
          <p:cNvSpPr txBox="1"/>
          <p:nvPr/>
        </p:nvSpPr>
        <p:spPr>
          <a:xfrm>
            <a:off x="4267096" y="596176"/>
            <a:ext cx="7484110" cy="119761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p>
            <a:r>
              <a:rPr lang="zh-CN" altLang="en-US" sz="24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Helvetica"/>
                <a:sym typeface="Helvetica"/>
              </a:rPr>
              <a:t>打开学习通，课程，班级，点击投屏按钮，按照提示</a:t>
            </a:r>
            <a:endParaRPr lang="zh-CN" altLang="en-US" sz="2400" spc="1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Helvetica"/>
              <a:sym typeface="Helvetica"/>
            </a:endParaRPr>
          </a:p>
          <a:p>
            <a:r>
              <a:rPr lang="zh-CN" altLang="en-US" sz="24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Helvetica"/>
                <a:sym typeface="Helvetica"/>
              </a:rPr>
              <a:t>打开教师机浏览器输入</a:t>
            </a:r>
            <a:r>
              <a:rPr lang="en-US" altLang="zh-CN" sz="24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Helvetica"/>
                <a:sym typeface="Helvetica"/>
              </a:rPr>
              <a:t>x.chaoxing.com</a:t>
            </a:r>
            <a:r>
              <a:rPr lang="zh-CN" altLang="en-US" sz="24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Helvetica"/>
                <a:sym typeface="Helvetica"/>
              </a:rPr>
              <a:t>，</a:t>
            </a:r>
            <a:endParaRPr lang="zh-CN" altLang="en-US" sz="2400" spc="1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Helvetica"/>
              <a:sym typeface="Helvetica"/>
            </a:endParaRPr>
          </a:p>
          <a:p>
            <a:r>
              <a:rPr lang="zh-CN" altLang="en-US" sz="24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Helvetica"/>
                <a:sym typeface="Helvetica"/>
              </a:rPr>
              <a:t>输入对应投屏码，即可开启投屏教学。</a:t>
            </a:r>
            <a:endParaRPr lang="en-US" altLang="zh-CN" sz="2400" spc="1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Helvetica"/>
              <a:sym typeface="Helvetic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20717" y="728030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课堂互动</a:t>
            </a:r>
            <a:endParaRPr lang="zh-CN" altLang="en-US" sz="3200" dirty="0">
              <a:latin typeface="汉仪润圆-65简" panose="00020600040101010101" pitchFamily="18" charset="-122"/>
              <a:ea typeface="汉仪润圆-65简" panose="00020600040101010101" pitchFamily="18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340" y="2251710"/>
            <a:ext cx="1819910" cy="39395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45" y="2252345"/>
            <a:ext cx="1819275" cy="39389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矩形 8"/>
          <p:cNvSpPr/>
          <p:nvPr/>
        </p:nvSpPr>
        <p:spPr>
          <a:xfrm>
            <a:off x="1111885" y="5677535"/>
            <a:ext cx="873125" cy="412750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B4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65043" y="282105"/>
            <a:ext cx="11648661" cy="629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延期 3"/>
          <p:cNvSpPr/>
          <p:nvPr/>
        </p:nvSpPr>
        <p:spPr>
          <a:xfrm>
            <a:off x="265043" y="596347"/>
            <a:ext cx="848140" cy="848140"/>
          </a:xfrm>
          <a:prstGeom prst="flowChartDelay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3200"/>
          </a:p>
        </p:txBody>
      </p:sp>
      <p:sp>
        <p:nvSpPr>
          <p:cNvPr id="6" name="文本框 5"/>
          <p:cNvSpPr txBox="1"/>
          <p:nvPr/>
        </p:nvSpPr>
        <p:spPr>
          <a:xfrm>
            <a:off x="1320717" y="728030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备课资源</a:t>
            </a:r>
            <a:endParaRPr lang="zh-CN" altLang="en-US" sz="3200" dirty="0">
              <a:latin typeface="汉仪润圆-65简" panose="00020600040101010101" pitchFamily="18" charset="-122"/>
              <a:ea typeface="汉仪润圆-65简" panose="00020600040101010101" pitchFamily="18" charset="-122"/>
            </a:endParaRPr>
          </a:p>
        </p:txBody>
      </p:sp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3031588" y="595955"/>
            <a:ext cx="5798820" cy="119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txBody>
          <a:bodyPr wrap="none">
            <a:spAutoFit/>
          </a:bodyPr>
          <a:p>
            <a:pPr lvl="0" algn="ctr" fontAlgn="base"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☞</a:t>
            </a:r>
            <a:r>
              <a:rPr kumimoji="1" lang="zh-CN" altLang="en-US" sz="2800" b="1" dirty="0">
                <a:solidFill>
                  <a:schemeClr val="tx1"/>
                </a:solidFill>
                <a:latin typeface="Libian SC" panose="02010600040101010101" pitchFamily="2" charset="-122"/>
                <a:ea typeface="Libian SC" panose="02010600040101010101" pitchFamily="2" charset="-122"/>
                <a:cs typeface="Futura Medium" panose="020B0602020204020303" pitchFamily="34" charset="-79"/>
                <a:sym typeface="+mn-ea"/>
              </a:rPr>
              <a:t>在线视频、在线图书快速引用</a:t>
            </a:r>
            <a:endParaRPr kumimoji="1" lang="zh-CN" altLang="en-US" sz="2800" b="1" dirty="0">
              <a:solidFill>
                <a:schemeClr val="tx1"/>
              </a:solidFill>
              <a:latin typeface="Libian SC" panose="02010600040101010101" pitchFamily="2" charset="-122"/>
              <a:ea typeface="Libian SC" panose="02010600040101010101" pitchFamily="2" charset="-122"/>
              <a:cs typeface="Futura Medium" panose="020B0602020204020303" pitchFamily="34" charset="-79"/>
              <a:sym typeface="+mn-ea"/>
            </a:endParaRPr>
          </a:p>
          <a:p>
            <a:pPr lvl="0" algn="ctr" fontAlgn="base">
              <a:lnSpc>
                <a:spcPct val="150000"/>
              </a:lnSpc>
              <a:defRPr/>
            </a:pPr>
            <a:r>
              <a:rPr kumimoji="1" lang="zh-CN" altLang="en-US" sz="2000" b="1" dirty="0">
                <a:solidFill>
                  <a:schemeClr val="tx1"/>
                </a:solidFill>
                <a:latin typeface="Libian SC" panose="02010600040101010101" pitchFamily="2" charset="-122"/>
                <a:ea typeface="Libian SC" panose="02010600040101010101" pitchFamily="2" charset="-122"/>
                <a:cs typeface="Futura Medium" panose="020B0602020204020303" pitchFamily="34" charset="-79"/>
                <a:sym typeface="+mn-ea"/>
              </a:rPr>
              <a:t>电脑端，进入课程，章节，编辑，插入视频或图书</a:t>
            </a:r>
            <a:endParaRPr kumimoji="1" lang="zh-CN" altLang="en-US" sz="2000" b="1" dirty="0">
              <a:solidFill>
                <a:schemeClr val="tx1"/>
              </a:solidFill>
              <a:latin typeface="Libian SC" panose="02010600040101010101" pitchFamily="2" charset="-122"/>
              <a:ea typeface="Libian SC" panose="02010600040101010101" pitchFamily="2" charset="-122"/>
              <a:cs typeface="Futura Medium" panose="020B0602020204020303" pitchFamily="34" charset="-79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35" y="1795145"/>
            <a:ext cx="6807200" cy="33166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805" y="3114675"/>
            <a:ext cx="6616065" cy="346202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B4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65043" y="282105"/>
            <a:ext cx="11648661" cy="629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延期 3"/>
          <p:cNvSpPr/>
          <p:nvPr/>
        </p:nvSpPr>
        <p:spPr>
          <a:xfrm>
            <a:off x="265043" y="596347"/>
            <a:ext cx="848140" cy="848140"/>
          </a:xfrm>
          <a:prstGeom prst="flowChartDelay">
            <a:avLst/>
          </a:prstGeom>
          <a:solidFill>
            <a:srgbClr val="FEA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3200"/>
          </a:p>
        </p:txBody>
      </p:sp>
      <p:sp>
        <p:nvSpPr>
          <p:cNvPr id="6" name="文本框 5"/>
          <p:cNvSpPr txBox="1"/>
          <p:nvPr/>
        </p:nvSpPr>
        <p:spPr>
          <a:xfrm>
            <a:off x="1320717" y="728030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课堂互动</a:t>
            </a:r>
            <a:endParaRPr lang="zh-CN" altLang="en-US" sz="3200" dirty="0">
              <a:latin typeface="汉仪润圆-65简" panose="00020600040101010101" pitchFamily="18" charset="-122"/>
              <a:ea typeface="汉仪润圆-65简" panose="00020600040101010101" pitchFamily="18" charset="-122"/>
            </a:endParaRPr>
          </a:p>
        </p:txBody>
      </p:sp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3129378" y="670250"/>
            <a:ext cx="8096250" cy="1106805"/>
          </a:xfrm>
          <a:prstGeom prst="rect">
            <a:avLst/>
          </a:prstGeom>
        </p:spPr>
        <p:txBody>
          <a:bodyPr wrap="none">
            <a:spAutoFit/>
          </a:bodyPr>
          <a:p>
            <a:pPr lvl="0" algn="l" fontAlgn="base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☞</a:t>
            </a:r>
            <a:r>
              <a:rPr kumimoji="1" lang="zh-CN" altLang="en-US" sz="2400" b="1" dirty="0">
                <a:solidFill>
                  <a:schemeClr val="tx1"/>
                </a:solidFill>
                <a:latin typeface="Libian SC" panose="02010600040101010101" pitchFamily="2" charset="-122"/>
                <a:ea typeface="Libian SC" panose="02010600040101010101" pitchFamily="2" charset="-122"/>
                <a:cs typeface="Futura Medium" panose="020B0602020204020303" pitchFamily="34" charset="-79"/>
                <a:sym typeface="+mn-ea"/>
              </a:rPr>
              <a:t>示范教学包：</a:t>
            </a:r>
            <a:endParaRPr kumimoji="1" lang="zh-CN" altLang="en-US" sz="2400" b="1" dirty="0">
              <a:solidFill>
                <a:schemeClr val="tx1"/>
              </a:solidFill>
              <a:latin typeface="Libian SC" panose="02010600040101010101" pitchFamily="2" charset="-122"/>
              <a:ea typeface="Libian SC" panose="02010600040101010101" pitchFamily="2" charset="-122"/>
              <a:cs typeface="Futura Medium" panose="020B0602020204020303" pitchFamily="34" charset="-79"/>
              <a:sym typeface="+mn-ea"/>
            </a:endParaRPr>
          </a:p>
          <a:p>
            <a:pPr lvl="0" algn="ctr" fontAlgn="base">
              <a:lnSpc>
                <a:spcPct val="150000"/>
              </a:lnSpc>
              <a:defRPr/>
            </a:pPr>
            <a:r>
              <a:rPr kumimoji="1" lang="zh-CN" altLang="en-US" sz="2000" b="1" dirty="0">
                <a:solidFill>
                  <a:schemeClr val="tx1"/>
                </a:solidFill>
                <a:latin typeface="Libian SC" panose="02010600040101010101" pitchFamily="2" charset="-122"/>
                <a:ea typeface="Libian SC" panose="02010600040101010101" pitchFamily="2" charset="-122"/>
                <a:cs typeface="Futura Medium" panose="020B0602020204020303" pitchFamily="34" charset="-79"/>
                <a:sym typeface="+mn-ea"/>
              </a:rPr>
              <a:t>打开手机端，我，课程，右上角新建课程，示范教学包建课，一键引用</a:t>
            </a:r>
            <a:endParaRPr kumimoji="1" lang="zh-CN" altLang="en-US" sz="2000" b="1" dirty="0">
              <a:solidFill>
                <a:schemeClr val="tx1"/>
              </a:solidFill>
              <a:latin typeface="Libian SC" panose="02010600040101010101" pitchFamily="2" charset="-122"/>
              <a:ea typeface="Libian SC" panose="02010600040101010101" pitchFamily="2" charset="-122"/>
              <a:cs typeface="Futura Medium" panose="020B0602020204020303" pitchFamily="34" charset="-79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5" y="2161148"/>
            <a:ext cx="1995565" cy="43188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2435" y="2160414"/>
            <a:ext cx="1995170" cy="43203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000" y="2160325"/>
            <a:ext cx="1995170" cy="43205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9565" y="2160588"/>
            <a:ext cx="1995170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矩形 16"/>
          <p:cNvSpPr/>
          <p:nvPr/>
        </p:nvSpPr>
        <p:spPr>
          <a:xfrm>
            <a:off x="2578735" y="5955665"/>
            <a:ext cx="588645" cy="495300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1133475" y="3428365"/>
            <a:ext cx="775970" cy="310515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4924425" y="2586355"/>
            <a:ext cx="775970" cy="310515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6614795" y="4164965"/>
            <a:ext cx="1130935" cy="310515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8689340" y="3273425"/>
            <a:ext cx="1130935" cy="310515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B4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65043" y="278295"/>
            <a:ext cx="11648661" cy="629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延期 3"/>
          <p:cNvSpPr/>
          <p:nvPr/>
        </p:nvSpPr>
        <p:spPr>
          <a:xfrm>
            <a:off x="265043" y="596347"/>
            <a:ext cx="848140" cy="848140"/>
          </a:xfrm>
          <a:prstGeom prst="flowChartDelay">
            <a:avLst/>
          </a:prstGeom>
          <a:solidFill>
            <a:srgbClr val="FEA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/>
              <a:t>1</a:t>
            </a:r>
            <a:endParaRPr lang="en-US" altLang="zh-CN" sz="3200"/>
          </a:p>
        </p:txBody>
      </p:sp>
      <p:sp>
        <p:nvSpPr>
          <p:cNvPr id="12" name="文本框 11"/>
          <p:cNvSpPr txBox="1"/>
          <p:nvPr/>
        </p:nvSpPr>
        <p:spPr>
          <a:xfrm>
            <a:off x="1320717" y="728030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开机</a:t>
            </a:r>
            <a:endParaRPr lang="zh-CN" altLang="en-US" sz="3200" dirty="0">
              <a:latin typeface="汉仪润圆-65简" panose="00020600040101010101" pitchFamily="18" charset="-122"/>
              <a:ea typeface="汉仪润圆-65简" panose="00020600040101010101" pitchFamily="18" charset="-122"/>
            </a:endParaRPr>
          </a:p>
        </p:txBody>
      </p:sp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6232525" y="1892300"/>
            <a:ext cx="5118100" cy="2651760"/>
          </a:xfrm>
          <a:prstGeom prst="rect">
            <a:avLst/>
          </a:prstGeom>
        </p:spPr>
        <p:txBody>
          <a:bodyPr wrap="square">
            <a:noAutofit/>
          </a:bodyPr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</a:rPr>
              <a:t>智慧终端</a:t>
            </a:r>
            <a:r>
              <a:rPr lang="zh-CN" sz="2000" b="1" dirty="0">
                <a:solidFill>
                  <a:schemeClr val="tx1"/>
                </a:solidFill>
              </a:rPr>
              <a:t>方式</a:t>
            </a:r>
            <a:endParaRPr lang="zh-CN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sz="2000" b="1" dirty="0">
                <a:solidFill>
                  <a:schemeClr val="tx1"/>
                </a:solidFill>
              </a:rPr>
              <a:t>方式一：</a:t>
            </a:r>
            <a:r>
              <a:rPr lang="zh-CN" sz="2000" b="1" dirty="0">
                <a:sym typeface="+mn-ea"/>
              </a:rPr>
              <a:t>学习通扫码登录</a:t>
            </a:r>
            <a:endParaRPr lang="zh-CN" sz="2000" b="1" dirty="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sz="2000" b="1" dirty="0">
                <a:solidFill>
                  <a:schemeClr val="tx1"/>
                </a:solidFill>
                <a:sym typeface="+mn-ea"/>
              </a:rPr>
              <a:t>方式二：账号登录</a:t>
            </a:r>
            <a:endParaRPr lang="zh-CN" sz="2000" b="1" dirty="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sz="2000" b="1" dirty="0">
                <a:solidFill>
                  <a:schemeClr val="tx1"/>
                </a:solidFill>
                <a:sym typeface="+mn-ea"/>
              </a:rPr>
              <a:t>方式三：刷卡登录</a:t>
            </a:r>
            <a:endParaRPr lang="zh-CN" sz="2000" b="1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695" y="4206875"/>
            <a:ext cx="2476500" cy="1555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30" y="2035810"/>
            <a:ext cx="5123815" cy="25082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60400" y="4842510"/>
            <a:ext cx="53498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注：默认</a:t>
            </a:r>
            <a:r>
              <a:rPr lang="en-US" altLang="zh-CN" sz="2400" b="1">
                <a:solidFill>
                  <a:srgbClr val="FF0000"/>
                </a:solidFill>
              </a:rPr>
              <a:t>30</a:t>
            </a:r>
            <a:r>
              <a:rPr lang="zh-CN" altLang="en-US" sz="2400" b="1">
                <a:solidFill>
                  <a:srgbClr val="FF0000"/>
                </a:solidFill>
              </a:rPr>
              <a:t>分钟</a:t>
            </a:r>
            <a:r>
              <a:rPr lang="zh-CN" altLang="en-US" sz="2400" b="1"/>
              <a:t>自动息屏，触摸屏幕自动显示，然后选择登录方式。</a:t>
            </a:r>
            <a:endParaRPr lang="zh-CN" altLang="en-US" sz="2400" b="1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B4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65043" y="278295"/>
            <a:ext cx="11648661" cy="629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延期 3"/>
          <p:cNvSpPr/>
          <p:nvPr/>
        </p:nvSpPr>
        <p:spPr>
          <a:xfrm>
            <a:off x="265043" y="596347"/>
            <a:ext cx="848140" cy="848140"/>
          </a:xfrm>
          <a:prstGeom prst="flowChartDelay">
            <a:avLst/>
          </a:prstGeom>
          <a:solidFill>
            <a:srgbClr val="FEA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/>
              <a:t>2</a:t>
            </a:r>
            <a:endParaRPr lang="en-US" altLang="zh-CN" sz="3200"/>
          </a:p>
        </p:txBody>
      </p:sp>
      <p:sp>
        <p:nvSpPr>
          <p:cNvPr id="12" name="文本框 11"/>
          <p:cNvSpPr txBox="1"/>
          <p:nvPr/>
        </p:nvSpPr>
        <p:spPr>
          <a:xfrm>
            <a:off x="1320717" y="728030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开机</a:t>
            </a:r>
            <a:endParaRPr lang="zh-CN" altLang="en-US" sz="3200" dirty="0">
              <a:latin typeface="汉仪润圆-65简" panose="00020600040101010101" pitchFamily="18" charset="-122"/>
              <a:ea typeface="汉仪润圆-65简" panose="00020600040101010101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7030" y="1819910"/>
            <a:ext cx="6507480" cy="32188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54505" y="5224145"/>
            <a:ext cx="1398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显示区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93995" y="5224145"/>
            <a:ext cx="1398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操作区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392670" y="2092325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登录后等待一分钟无需其他操作，显示区画面会自动接入</a:t>
            </a:r>
            <a:endParaRPr lang="zh-CN" altLang="en-US" sz="2400"/>
          </a:p>
        </p:txBody>
      </p:sp>
      <p:sp>
        <p:nvSpPr>
          <p:cNvPr id="2" name="文本框 1"/>
          <p:cNvSpPr txBox="1"/>
          <p:nvPr/>
        </p:nvSpPr>
        <p:spPr>
          <a:xfrm>
            <a:off x="7392670" y="3839845"/>
            <a:ext cx="406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左边为显示区，电脑画面</a:t>
            </a:r>
            <a:endParaRPr lang="zh-CN" altLang="en-US" sz="2400"/>
          </a:p>
          <a:p>
            <a:r>
              <a:rPr lang="zh-CN" altLang="en-US" sz="2400"/>
              <a:t>右边为操作区，控制信号切换、录播、白板、圈点等功能。</a:t>
            </a:r>
            <a:endParaRPr lang="zh-CN" altLang="en-US" sz="24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B4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65678" y="278295"/>
            <a:ext cx="11648661" cy="629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延期 3"/>
          <p:cNvSpPr/>
          <p:nvPr/>
        </p:nvSpPr>
        <p:spPr>
          <a:xfrm>
            <a:off x="265043" y="596347"/>
            <a:ext cx="848140" cy="848140"/>
          </a:xfrm>
          <a:prstGeom prst="flowChartDelay">
            <a:avLst/>
          </a:prstGeom>
          <a:solidFill>
            <a:srgbClr val="FEA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/>
              <a:t>3</a:t>
            </a:r>
            <a:endParaRPr lang="en-US" altLang="zh-CN" sz="3200"/>
          </a:p>
        </p:txBody>
      </p:sp>
      <p:sp>
        <p:nvSpPr>
          <p:cNvPr id="12" name="文本框 11"/>
          <p:cNvSpPr txBox="1"/>
          <p:nvPr/>
        </p:nvSpPr>
        <p:spPr>
          <a:xfrm>
            <a:off x="1320800" y="728345"/>
            <a:ext cx="3710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多媒体教学功能</a:t>
            </a:r>
            <a:r>
              <a:rPr lang="en-US" altLang="zh-CN" sz="24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----</a:t>
            </a:r>
            <a:r>
              <a:rPr lang="zh-CN" altLang="en-US" sz="24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白板</a:t>
            </a:r>
            <a:endParaRPr lang="zh-CN" altLang="en-US" sz="2400" dirty="0">
              <a:latin typeface="汉仪润圆-65简" panose="00020600040101010101" pitchFamily="18" charset="-122"/>
              <a:ea typeface="汉仪润圆-65简" panose="00020600040101010101" pitchFamily="18" charset="-122"/>
            </a:endParaRPr>
          </a:p>
        </p:txBody>
      </p:sp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6678930" y="1838325"/>
            <a:ext cx="4643755" cy="2668905"/>
          </a:xfrm>
          <a:prstGeom prst="rect">
            <a:avLst/>
          </a:prstGeom>
        </p:spPr>
        <p:txBody>
          <a:bodyPr wrap="square">
            <a:noAutofit/>
          </a:bodyPr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</a:rPr>
              <a:t>点击</a:t>
            </a:r>
            <a:r>
              <a:rPr lang="zh-CN" altLang="en-US" sz="2000" b="1" dirty="0">
                <a:solidFill>
                  <a:srgbClr val="FF0000"/>
                </a:solidFill>
              </a:rPr>
              <a:t>白板</a:t>
            </a:r>
            <a:r>
              <a:rPr lang="zh-CN" altLang="en-US" sz="2000" b="1" dirty="0">
                <a:solidFill>
                  <a:schemeClr val="tx1"/>
                </a:solidFill>
              </a:rPr>
              <a:t>按钮，可用触控笔在讲桌端显示区进行板书书写，也可以在黑板端进行板书书写。</a:t>
            </a:r>
            <a:endParaRPr lang="zh-CN" altLang="en-US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</a:rPr>
              <a:t>底部功能栏可选择笔记颜色、粗细、增加页码等，板书可进行保存；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5295" y="2432050"/>
            <a:ext cx="1190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讲桌端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5295" y="4830445"/>
            <a:ext cx="1190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黑板端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465" y="1753235"/>
            <a:ext cx="4490720" cy="20624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465" y="4091305"/>
            <a:ext cx="4490085" cy="20923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B4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65043" y="278295"/>
            <a:ext cx="11648661" cy="629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延期 3"/>
          <p:cNvSpPr/>
          <p:nvPr/>
        </p:nvSpPr>
        <p:spPr>
          <a:xfrm>
            <a:off x="265043" y="596347"/>
            <a:ext cx="848140" cy="848140"/>
          </a:xfrm>
          <a:prstGeom prst="flowChartDelay">
            <a:avLst/>
          </a:prstGeom>
          <a:solidFill>
            <a:srgbClr val="FEA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/>
              <a:t>4</a:t>
            </a:r>
            <a:endParaRPr lang="en-US" altLang="zh-CN" sz="3200"/>
          </a:p>
        </p:txBody>
      </p:sp>
      <p:sp>
        <p:nvSpPr>
          <p:cNvPr id="12" name="文本框 11"/>
          <p:cNvSpPr txBox="1"/>
          <p:nvPr/>
        </p:nvSpPr>
        <p:spPr>
          <a:xfrm>
            <a:off x="1320800" y="728345"/>
            <a:ext cx="37661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多媒体教学功能</a:t>
            </a:r>
            <a:r>
              <a:rPr lang="en-US" altLang="zh-CN" sz="24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----</a:t>
            </a:r>
            <a:r>
              <a:rPr lang="zh-CN" altLang="en-US" sz="24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圈点</a:t>
            </a:r>
            <a:endParaRPr lang="zh-CN" altLang="en-US" sz="2400" dirty="0">
              <a:latin typeface="汉仪润圆-65简" panose="00020600040101010101" pitchFamily="18" charset="-122"/>
              <a:ea typeface="汉仪润圆-65简" panose="00020600040101010101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6310" y="1664970"/>
            <a:ext cx="4116705" cy="20015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945" y="4061460"/>
            <a:ext cx="4116070" cy="22218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55295" y="2432050"/>
            <a:ext cx="1190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讲桌端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5295" y="4830445"/>
            <a:ext cx="1190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黑板端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6567805" y="1814195"/>
            <a:ext cx="4643755" cy="2668905"/>
          </a:xfrm>
          <a:prstGeom prst="rect">
            <a:avLst/>
          </a:prstGeom>
        </p:spPr>
        <p:txBody>
          <a:bodyPr wrap="square">
            <a:noAutofit/>
          </a:bodyPr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</a:rPr>
              <a:t>点击</a:t>
            </a:r>
            <a:r>
              <a:rPr lang="zh-CN" altLang="en-US" sz="2000" b="1" dirty="0">
                <a:solidFill>
                  <a:srgbClr val="FF0000"/>
                </a:solidFill>
              </a:rPr>
              <a:t>圈点</a:t>
            </a:r>
            <a:r>
              <a:rPr lang="zh-CN" altLang="en-US" sz="2000" b="1" dirty="0">
                <a:solidFill>
                  <a:schemeClr val="tx1"/>
                </a:solidFill>
              </a:rPr>
              <a:t>按钮，可用触控笔在讲桌端显示区进行</a:t>
            </a:r>
            <a:r>
              <a:rPr lang="en-US" altLang="zh-CN" sz="2000" b="1" dirty="0">
                <a:solidFill>
                  <a:schemeClr val="tx1"/>
                </a:solidFill>
              </a:rPr>
              <a:t>PPT</a:t>
            </a:r>
            <a:r>
              <a:rPr lang="zh-CN" altLang="en-US" sz="2000" b="1" dirty="0">
                <a:solidFill>
                  <a:schemeClr val="tx1"/>
                </a:solidFill>
              </a:rPr>
              <a:t>批注，也可以在黑板端进行</a:t>
            </a:r>
            <a:r>
              <a:rPr lang="en-US" altLang="zh-CN" sz="2000" b="1" dirty="0">
                <a:solidFill>
                  <a:schemeClr val="tx1"/>
                </a:solidFill>
              </a:rPr>
              <a:t>PPT</a:t>
            </a:r>
            <a:r>
              <a:rPr lang="zh-CN" altLang="en-US" sz="2000" b="1" dirty="0">
                <a:solidFill>
                  <a:schemeClr val="tx1"/>
                </a:solidFill>
              </a:rPr>
              <a:t>批注。</a:t>
            </a:r>
            <a:endParaRPr lang="zh-CN" altLang="en-US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</a:rPr>
              <a:t>底部功能栏可选择批注颜色、激光笔、橡皮等，批注完成后可以进行保存；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B4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65043" y="278295"/>
            <a:ext cx="11648661" cy="629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延期 3"/>
          <p:cNvSpPr/>
          <p:nvPr/>
        </p:nvSpPr>
        <p:spPr>
          <a:xfrm>
            <a:off x="265043" y="596347"/>
            <a:ext cx="848140" cy="848140"/>
          </a:xfrm>
          <a:prstGeom prst="flowChartDelay">
            <a:avLst/>
          </a:prstGeom>
          <a:solidFill>
            <a:srgbClr val="FEA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/>
              <a:t>5</a:t>
            </a:r>
            <a:endParaRPr lang="en-US" altLang="zh-CN" sz="3200"/>
          </a:p>
        </p:txBody>
      </p:sp>
      <p:sp>
        <p:nvSpPr>
          <p:cNvPr id="12" name="文本框 11"/>
          <p:cNvSpPr txBox="1"/>
          <p:nvPr/>
        </p:nvSpPr>
        <p:spPr>
          <a:xfrm>
            <a:off x="1320800" y="728345"/>
            <a:ext cx="3655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多媒体教学功能</a:t>
            </a:r>
            <a:r>
              <a:rPr lang="en-US" altLang="zh-CN" sz="24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----</a:t>
            </a:r>
            <a:r>
              <a:rPr lang="zh-CN" altLang="en-US" sz="24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信号源</a:t>
            </a:r>
            <a:endParaRPr lang="zh-CN" altLang="en-US" sz="2400" dirty="0">
              <a:latin typeface="汉仪润圆-65简" panose="00020600040101010101" pitchFamily="18" charset="-122"/>
              <a:ea typeface="汉仪润圆-65简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95750" y="1692275"/>
            <a:ext cx="2560955" cy="441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70050"/>
            <a:ext cx="2703195" cy="4441825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6868160" y="1231900"/>
            <a:ext cx="4643755" cy="5107305"/>
          </a:xfrm>
          <a:prstGeom prst="rect">
            <a:avLst/>
          </a:prstGeom>
        </p:spPr>
        <p:txBody>
          <a:bodyPr wrap="square">
            <a:noAutofit/>
          </a:bodyPr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</a:rPr>
              <a:t>点击</a:t>
            </a:r>
            <a:r>
              <a:rPr lang="zh-CN" altLang="en-US" sz="2000" b="1" dirty="0">
                <a:solidFill>
                  <a:srgbClr val="FF0000"/>
                </a:solidFill>
              </a:rPr>
              <a:t>信号源</a:t>
            </a:r>
            <a:r>
              <a:rPr lang="zh-CN" altLang="en-US" sz="2000" b="1" dirty="0">
                <a:solidFill>
                  <a:schemeClr val="tx1"/>
                </a:solidFill>
              </a:rPr>
              <a:t>按钮，</a:t>
            </a:r>
            <a:r>
              <a:rPr lang="zh-CN" sz="2000" b="1" dirty="0">
                <a:solidFill>
                  <a:schemeClr val="tx1"/>
                </a:solidFill>
              </a:rPr>
              <a:t>可以进行信号源切换</a:t>
            </a:r>
            <a:endParaRPr lang="zh-CN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</a:rPr>
              <a:t>（</a:t>
            </a:r>
            <a:r>
              <a:rPr lang="en-US" altLang="zh-CN" sz="2000" b="1" dirty="0">
                <a:sym typeface="+mn-ea"/>
              </a:rPr>
              <a:t> </a:t>
            </a:r>
            <a:r>
              <a:rPr lang="zh-CN" altLang="en-US" sz="2000" b="1" dirty="0">
                <a:sym typeface="+mn-ea"/>
              </a:rPr>
              <a:t>教师机</a:t>
            </a:r>
            <a:r>
              <a:rPr lang="en-US" altLang="zh-CN" sz="2000" b="1" dirty="0">
                <a:sym typeface="+mn-ea"/>
              </a:rPr>
              <a:t>      </a:t>
            </a:r>
            <a:r>
              <a:rPr lang="zh-CN" altLang="en-US" sz="2000" b="1" dirty="0">
                <a:solidFill>
                  <a:schemeClr val="tx1"/>
                </a:solidFill>
              </a:rPr>
              <a:t>笔记本</a:t>
            </a:r>
            <a:r>
              <a:rPr lang="en-US" altLang="zh-CN" sz="2000" b="1" dirty="0">
                <a:solidFill>
                  <a:schemeClr val="tx1"/>
                </a:solidFill>
              </a:rPr>
              <a:t>      </a:t>
            </a:r>
            <a:r>
              <a:rPr lang="zh-CN" altLang="en-US" sz="2000" b="1" dirty="0">
                <a:solidFill>
                  <a:schemeClr val="tx1"/>
                </a:solidFill>
              </a:rPr>
              <a:t>投屏）</a:t>
            </a:r>
            <a:endParaRPr lang="zh-CN" altLang="en-US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</a:rPr>
              <a:t>教师机</a:t>
            </a:r>
            <a:r>
              <a:rPr lang="zh-CN" altLang="en-US" sz="2000" b="1" dirty="0">
                <a:solidFill>
                  <a:schemeClr val="tx1"/>
                </a:solidFill>
              </a:rPr>
              <a:t>：默认信号，自带</a:t>
            </a:r>
            <a:r>
              <a:rPr lang="en-US" altLang="zh-CN" sz="2000" b="1" dirty="0">
                <a:solidFill>
                  <a:schemeClr val="tx1"/>
                </a:solidFill>
              </a:rPr>
              <a:t>U</a:t>
            </a:r>
            <a:r>
              <a:rPr lang="zh-CN" altLang="en-US" sz="2000" b="1" dirty="0">
                <a:solidFill>
                  <a:schemeClr val="tx1"/>
                </a:solidFill>
              </a:rPr>
              <a:t>盘可插入到</a:t>
            </a:r>
            <a:r>
              <a:rPr lang="en-US" altLang="zh-CN" sz="2000" b="1" dirty="0">
                <a:solidFill>
                  <a:schemeClr val="tx1"/>
                </a:solidFill>
              </a:rPr>
              <a:t>U</a:t>
            </a:r>
            <a:r>
              <a:rPr lang="zh-CN" altLang="en-US" sz="2000" b="1" dirty="0">
                <a:solidFill>
                  <a:schemeClr val="tx1"/>
                </a:solidFill>
              </a:rPr>
              <a:t>盘口，读取授课课件。</a:t>
            </a:r>
            <a:endParaRPr lang="zh-CN" altLang="en-US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</a:rPr>
              <a:t>笔记本</a:t>
            </a:r>
            <a:r>
              <a:rPr lang="zh-CN" altLang="en-US" sz="2000" b="1" dirty="0">
                <a:solidFill>
                  <a:schemeClr val="tx1"/>
                </a:solidFill>
              </a:rPr>
              <a:t>：自带笔记本，用</a:t>
            </a:r>
            <a:r>
              <a:rPr lang="en-US" altLang="zh-CN" sz="2000" b="1" dirty="0">
                <a:solidFill>
                  <a:schemeClr val="tx1"/>
                </a:solidFill>
              </a:rPr>
              <a:t>HDMI</a:t>
            </a:r>
            <a:r>
              <a:rPr lang="zh-CN" altLang="en-US" sz="2000" b="1" dirty="0">
                <a:solidFill>
                  <a:schemeClr val="tx1"/>
                </a:solidFill>
              </a:rPr>
              <a:t>线插到讲桌端</a:t>
            </a:r>
            <a:r>
              <a:rPr lang="en-US" altLang="zh-CN" sz="2000" b="1" dirty="0">
                <a:solidFill>
                  <a:schemeClr val="tx1"/>
                </a:solidFill>
              </a:rPr>
              <a:t>HDMI</a:t>
            </a:r>
            <a:r>
              <a:rPr lang="zh-CN" altLang="en-US" sz="2000" b="1" dirty="0">
                <a:solidFill>
                  <a:schemeClr val="tx1"/>
                </a:solidFill>
              </a:rPr>
              <a:t>口，信号源切换为笔记本。</a:t>
            </a:r>
            <a:endParaRPr lang="zh-CN" altLang="en-US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sym typeface="+mn-ea"/>
              </a:rPr>
              <a:t>投屏</a:t>
            </a:r>
            <a:r>
              <a:rPr lang="zh-CN" altLang="en-US" sz="2000" b="1" dirty="0">
                <a:sym typeface="+mn-ea"/>
              </a:rPr>
              <a:t>：手机或电脑端打开无线投屏、搜索</a:t>
            </a:r>
            <a:r>
              <a:rPr lang="zh-CN" altLang="en-US" sz="2000" b="1" dirty="0">
                <a:solidFill>
                  <a:srgbClr val="FF0000"/>
                </a:solidFill>
                <a:sym typeface="+mn-ea"/>
              </a:rPr>
              <a:t>显示区投屏名称</a:t>
            </a:r>
            <a:r>
              <a:rPr lang="zh-CN" altLang="en-US" sz="2000" b="1" dirty="0">
                <a:sym typeface="+mn-ea"/>
              </a:rPr>
              <a:t>。</a:t>
            </a:r>
            <a:endParaRPr lang="zh-CN" altLang="en-US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sym typeface="+mn-ea"/>
              </a:rPr>
              <a:t>小组屏信号切换</a:t>
            </a:r>
            <a:endParaRPr lang="zh-CN" altLang="en-US" sz="20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ym typeface="+mn-ea"/>
              </a:rPr>
              <a:t>主屏共享模式：小组屏与黑板画面一致。</a:t>
            </a:r>
            <a:endParaRPr lang="zh-CN" altLang="en-US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ym typeface="+mn-ea"/>
              </a:rPr>
              <a:t>小组互动模式：小组屏切换为独立画面，</a:t>
            </a:r>
            <a:endParaRPr lang="zh-CN" altLang="en-US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46555" y="1231900"/>
            <a:ext cx="1190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操作区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85665" y="1231900"/>
            <a:ext cx="1190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讲桌端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B4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326638" y="404660"/>
            <a:ext cx="11648661" cy="629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延期 3"/>
          <p:cNvSpPr/>
          <p:nvPr/>
        </p:nvSpPr>
        <p:spPr>
          <a:xfrm>
            <a:off x="265043" y="596347"/>
            <a:ext cx="848140" cy="848140"/>
          </a:xfrm>
          <a:prstGeom prst="flowChartDelay">
            <a:avLst/>
          </a:prstGeom>
          <a:solidFill>
            <a:srgbClr val="FEA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/>
              <a:t>6</a:t>
            </a:r>
            <a:endParaRPr lang="en-US" altLang="zh-CN" sz="3200"/>
          </a:p>
        </p:txBody>
      </p:sp>
      <p:sp>
        <p:nvSpPr>
          <p:cNvPr id="12" name="文本框 11"/>
          <p:cNvSpPr txBox="1"/>
          <p:nvPr/>
        </p:nvSpPr>
        <p:spPr>
          <a:xfrm>
            <a:off x="1320800" y="728345"/>
            <a:ext cx="3366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多媒体教学功能</a:t>
            </a:r>
            <a:r>
              <a:rPr lang="en-US" altLang="zh-CN" sz="24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----</a:t>
            </a:r>
            <a:r>
              <a:rPr lang="zh-CN" altLang="en-US" sz="24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录播</a:t>
            </a:r>
            <a:endParaRPr lang="zh-CN" altLang="en-US" sz="2400" dirty="0">
              <a:latin typeface="汉仪润圆-65简" panose="00020600040101010101" pitchFamily="18" charset="-122"/>
              <a:ea typeface="汉仪润圆-65简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9885" y="1987550"/>
            <a:ext cx="2282825" cy="29102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965" y="1957070"/>
            <a:ext cx="2160270" cy="2882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70" y="1960880"/>
            <a:ext cx="2156002" cy="288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045" y="1987550"/>
            <a:ext cx="2160270" cy="288353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1113155" y="1333500"/>
            <a:ext cx="16459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自动导播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3892550" y="1333500"/>
            <a:ext cx="1468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手动导播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6671945" y="1333500"/>
            <a:ext cx="1812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录制模式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9681845" y="1333500"/>
            <a:ext cx="15125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录制画面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496570" y="5245735"/>
            <a:ext cx="2263140" cy="14535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chemeClr val="tx1"/>
                </a:solidFill>
              </a:rPr>
              <a:t>点击</a:t>
            </a:r>
            <a:r>
              <a:rPr lang="zh-CN" altLang="en-US" b="1">
                <a:solidFill>
                  <a:srgbClr val="FF0000"/>
                </a:solidFill>
              </a:rPr>
              <a:t>红色录制</a:t>
            </a:r>
            <a:r>
              <a:rPr lang="zh-CN" altLang="en-US" b="1">
                <a:solidFill>
                  <a:schemeClr val="tx1"/>
                </a:solidFill>
              </a:rPr>
              <a:t>按钮，倒计时五秒，全自动录制，无需其他操作，录制完成后按</a:t>
            </a:r>
            <a:r>
              <a:rPr lang="zh-CN" altLang="en-US" b="1">
                <a:solidFill>
                  <a:srgbClr val="FF0000"/>
                </a:solidFill>
              </a:rPr>
              <a:t>红色结束</a:t>
            </a:r>
            <a:r>
              <a:rPr lang="zh-CN" altLang="en-US" b="1">
                <a:solidFill>
                  <a:schemeClr val="tx1"/>
                </a:solidFill>
              </a:rPr>
              <a:t>按钮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10"/>
            </p:custDataLst>
          </p:nvPr>
        </p:nvSpPr>
        <p:spPr>
          <a:xfrm>
            <a:off x="3305175" y="5245735"/>
            <a:ext cx="2385695" cy="11620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chemeClr val="tx1"/>
                </a:solidFill>
              </a:rPr>
              <a:t>点击录制按钮，倒计时五秒，需要手动切换画面。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20" name="文本框 19"/>
          <p:cNvSpPr txBox="1"/>
          <p:nvPr>
            <p:custDataLst>
              <p:tags r:id="rId11"/>
            </p:custDataLst>
          </p:nvPr>
        </p:nvSpPr>
        <p:spPr>
          <a:xfrm>
            <a:off x="7206615" y="5245735"/>
            <a:ext cx="3987800" cy="11620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>
                <a:solidFill>
                  <a:schemeClr val="tx1"/>
                </a:solidFill>
              </a:rPr>
              <a:t>点击录制模式，会弹出录制画面，选择需要录制的画面。</a:t>
            </a:r>
            <a:endParaRPr lang="zh-CN" altLang="en-US" sz="20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B4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65043" y="278295"/>
            <a:ext cx="11648661" cy="629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延期 3"/>
          <p:cNvSpPr/>
          <p:nvPr/>
        </p:nvSpPr>
        <p:spPr>
          <a:xfrm>
            <a:off x="265043" y="596347"/>
            <a:ext cx="848140" cy="848140"/>
          </a:xfrm>
          <a:prstGeom prst="flowChartDelay">
            <a:avLst/>
          </a:prstGeom>
          <a:solidFill>
            <a:srgbClr val="FEA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/>
              <a:t>7</a:t>
            </a:r>
            <a:endParaRPr lang="en-US" altLang="zh-CN" sz="3200"/>
          </a:p>
        </p:txBody>
      </p:sp>
      <p:sp>
        <p:nvSpPr>
          <p:cNvPr id="3" name="文本框 2"/>
          <p:cNvSpPr txBox="1"/>
          <p:nvPr/>
        </p:nvSpPr>
        <p:spPr>
          <a:xfrm>
            <a:off x="1320800" y="728345"/>
            <a:ext cx="62033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多媒体教学功能</a:t>
            </a:r>
            <a:r>
              <a:rPr lang="en-US" altLang="zh-CN" sz="24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----</a:t>
            </a:r>
            <a:r>
              <a:rPr lang="zh-CN" altLang="en-US" sz="24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录播（上传学习通）</a:t>
            </a:r>
            <a:endParaRPr lang="zh-CN" altLang="en-US" sz="2400" dirty="0">
              <a:latin typeface="汉仪润圆-65简" panose="00020600040101010101" pitchFamily="18" charset="-122"/>
              <a:ea typeface="汉仪润圆-65简" panose="00020600040101010101" pitchFamily="18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9815" y="1499870"/>
            <a:ext cx="2520000" cy="31870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5" y="1444625"/>
            <a:ext cx="2986990" cy="324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160" y="1444625"/>
            <a:ext cx="3078480" cy="32524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523480" y="3102610"/>
            <a:ext cx="6343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zh-CN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87445" y="3102610"/>
            <a:ext cx="6343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zh-CN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4"/>
            </p:custDataLst>
          </p:nvPr>
        </p:nvSpPr>
        <p:spPr>
          <a:xfrm>
            <a:off x="905510" y="4940300"/>
            <a:ext cx="9831705" cy="13830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>
                <a:solidFill>
                  <a:schemeClr val="tx1"/>
                </a:solidFill>
              </a:rPr>
              <a:t>点击</a:t>
            </a:r>
            <a:r>
              <a:rPr lang="zh-CN" altLang="en-US" sz="2000" b="1">
                <a:solidFill>
                  <a:srgbClr val="FF0000"/>
                </a:solidFill>
              </a:rPr>
              <a:t>文件</a:t>
            </a:r>
            <a:r>
              <a:rPr lang="zh-CN" altLang="en-US" sz="2000" b="1">
                <a:solidFill>
                  <a:schemeClr val="tx1"/>
                </a:solidFill>
              </a:rPr>
              <a:t>按钮，选择录播，找到录制的视频进行勾选，点击上传。</a:t>
            </a:r>
            <a:endParaRPr lang="zh-CN" altLang="en-US" sz="2000" b="1">
              <a:solidFill>
                <a:schemeClr val="tx1"/>
              </a:solidFill>
            </a:endParaRPr>
          </a:p>
          <a:p>
            <a:r>
              <a:rPr lang="zh-CN" altLang="en-US" sz="2000" b="1">
                <a:solidFill>
                  <a:schemeClr val="tx1"/>
                </a:solidFill>
              </a:rPr>
              <a:t>在右上角点击传输按钮，查看上传速度。</a:t>
            </a:r>
            <a:endParaRPr lang="zh-CN" altLang="en-US" sz="2000" b="1">
              <a:solidFill>
                <a:schemeClr val="tx1"/>
              </a:solidFill>
            </a:endParaRPr>
          </a:p>
          <a:p>
            <a:r>
              <a:rPr lang="zh-CN" altLang="en-US" sz="2000" b="1">
                <a:solidFill>
                  <a:schemeClr val="tx1"/>
                </a:solidFill>
              </a:rPr>
              <a:t>上传完毕后，在手机端学习通云盘中查看录制视频。</a:t>
            </a:r>
            <a:endParaRPr lang="zh-CN" altLang="en-US" sz="2000" b="1">
              <a:solidFill>
                <a:schemeClr val="tx1"/>
              </a:solidFill>
            </a:endParaRPr>
          </a:p>
          <a:p>
            <a:r>
              <a:rPr lang="zh-CN" altLang="en-US" sz="2000" b="1">
                <a:solidFill>
                  <a:schemeClr val="tx1"/>
                </a:solidFill>
              </a:rPr>
              <a:t>除录制的视频可以上传，白板和圈点也可以进行上传</a:t>
            </a:r>
            <a:endParaRPr lang="zh-CN" altLang="en-US" sz="2000" b="1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265160" y="5124450"/>
            <a:ext cx="33661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dirty="0">
                <a:solidFill>
                  <a:srgbClr val="FF0000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</a:rPr>
              <a:t>注：必须是学习通扫码登录设备，才能进行上传到学习通云盘中</a:t>
            </a:r>
            <a:endParaRPr lang="zh-CN" sz="2400" dirty="0">
              <a:solidFill>
                <a:srgbClr val="FF0000"/>
              </a:solidFill>
              <a:latin typeface="汉仪润圆-65简" panose="00020600040101010101" pitchFamily="18" charset="-122"/>
              <a:ea typeface="汉仪润圆-65简" panose="00020600040101010101" pitchFamily="18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B4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65043" y="278295"/>
            <a:ext cx="11648661" cy="629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延期 3"/>
          <p:cNvSpPr/>
          <p:nvPr/>
        </p:nvSpPr>
        <p:spPr>
          <a:xfrm>
            <a:off x="265043" y="596347"/>
            <a:ext cx="848140" cy="848140"/>
          </a:xfrm>
          <a:prstGeom prst="flowChartDelay">
            <a:avLst/>
          </a:prstGeom>
          <a:solidFill>
            <a:srgbClr val="FEA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/>
              <a:t>8</a:t>
            </a:r>
            <a:endParaRPr lang="en-US" altLang="zh-CN" sz="3200"/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13072" y="728030"/>
            <a:ext cx="48685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latin typeface="汉仪润圆-65简" panose="00020600040101010101" pitchFamily="18" charset="-122"/>
                <a:ea typeface="汉仪润圆-65简" panose="00020600040101010101" pitchFamily="18" charset="-122"/>
                <a:sym typeface="+mn-ea"/>
              </a:rPr>
              <a:t>多媒体教学功能</a:t>
            </a:r>
            <a:r>
              <a:rPr lang="en-US" altLang="zh-CN" sz="2400" dirty="0">
                <a:latin typeface="汉仪润圆-65简" panose="00020600040101010101" pitchFamily="18" charset="-122"/>
                <a:ea typeface="汉仪润圆-65简" panose="00020600040101010101" pitchFamily="18" charset="-122"/>
                <a:sym typeface="+mn-ea"/>
              </a:rPr>
              <a:t>--</a:t>
            </a:r>
            <a:r>
              <a:rPr lang="zh-CN" altLang="en-US" sz="24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录播（</a:t>
            </a:r>
            <a:r>
              <a:rPr lang="en-US" altLang="zh-CN" sz="24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U</a:t>
            </a:r>
            <a:r>
              <a:rPr lang="zh-CN" altLang="en-US" sz="2400" dirty="0">
                <a:latin typeface="汉仪润圆-65简" panose="00020600040101010101" pitchFamily="18" charset="-122"/>
                <a:ea typeface="汉仪润圆-65简" panose="00020600040101010101" pitchFamily="18" charset="-122"/>
              </a:rPr>
              <a:t>盘导出）</a:t>
            </a:r>
            <a:endParaRPr lang="zh-CN" altLang="en-US" sz="2400" dirty="0">
              <a:latin typeface="汉仪润圆-65简" panose="00020600040101010101" pitchFamily="18" charset="-122"/>
              <a:ea typeface="汉仪润圆-65简" panose="00020600040101010101" pitchFamily="18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1673860"/>
            <a:ext cx="1210945" cy="43173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140" y="1673860"/>
            <a:ext cx="4077970" cy="21494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140" y="4241165"/>
            <a:ext cx="4033520" cy="1953260"/>
          </a:xfrm>
          <a:prstGeom prst="rect">
            <a:avLst/>
          </a:prstGeom>
        </p:spPr>
      </p:pic>
      <p:sp>
        <p:nvSpPr>
          <p:cNvPr id="9" name="下箭头 8"/>
          <p:cNvSpPr/>
          <p:nvPr/>
        </p:nvSpPr>
        <p:spPr>
          <a:xfrm>
            <a:off x="5655945" y="3936365"/>
            <a:ext cx="231140" cy="19240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右箭头 9"/>
          <p:cNvSpPr/>
          <p:nvPr/>
        </p:nvSpPr>
        <p:spPr>
          <a:xfrm>
            <a:off x="3188970" y="2649220"/>
            <a:ext cx="364490" cy="27432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7926070" y="1743710"/>
            <a:ext cx="3561080" cy="4450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>
                <a:solidFill>
                  <a:schemeClr val="tx1"/>
                </a:solidFill>
              </a:rPr>
              <a:t>首先在讲桌端显示区打开</a:t>
            </a:r>
            <a:r>
              <a:rPr lang="zh-CN" altLang="en-US" sz="2000" b="1">
                <a:solidFill>
                  <a:srgbClr val="FF0000"/>
                </a:solidFill>
              </a:rPr>
              <a:t>智慧终端</a:t>
            </a:r>
            <a:r>
              <a:rPr lang="en-US" altLang="zh-CN" sz="2000" b="1">
                <a:solidFill>
                  <a:srgbClr val="FF0000"/>
                </a:solidFill>
              </a:rPr>
              <a:t>E</a:t>
            </a:r>
            <a:r>
              <a:rPr lang="zh-CN" altLang="en-US" sz="2000" b="1">
                <a:solidFill>
                  <a:srgbClr val="FF0000"/>
                </a:solidFill>
              </a:rPr>
              <a:t>小助。</a:t>
            </a:r>
            <a:r>
              <a:rPr lang="zh-CN" altLang="en-US" sz="2000" b="1">
                <a:solidFill>
                  <a:schemeClr val="tx1"/>
                </a:solidFill>
              </a:rPr>
              <a:t>点击</a:t>
            </a:r>
            <a:r>
              <a:rPr lang="zh-CN" altLang="en-US" sz="2000" b="1">
                <a:solidFill>
                  <a:srgbClr val="FF0000"/>
                </a:solidFill>
              </a:rPr>
              <a:t>连接。</a:t>
            </a:r>
            <a:endParaRPr lang="zh-CN" altLang="en-US" sz="2000" b="1">
              <a:solidFill>
                <a:srgbClr val="FF0000"/>
              </a:solidFill>
            </a:endParaRPr>
          </a:p>
          <a:p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chemeClr val="tx1"/>
                </a:solidFill>
              </a:rPr>
              <a:t>点击</a:t>
            </a:r>
            <a:r>
              <a:rPr lang="zh-CN" altLang="en-US" sz="2000" b="1">
                <a:solidFill>
                  <a:srgbClr val="FF0000"/>
                </a:solidFill>
              </a:rPr>
              <a:t>资源</a:t>
            </a:r>
            <a:r>
              <a:rPr lang="zh-CN" altLang="en-US" sz="2000" b="1">
                <a:solidFill>
                  <a:schemeClr val="tx1"/>
                </a:solidFill>
              </a:rPr>
              <a:t>，然后</a:t>
            </a:r>
            <a:r>
              <a:rPr lang="zh-CN" altLang="en-US" sz="2000" b="1">
                <a:solidFill>
                  <a:srgbClr val="FF0000"/>
                </a:solidFill>
              </a:rPr>
              <a:t>导出</a:t>
            </a:r>
            <a:r>
              <a:rPr lang="zh-CN" altLang="en-US" sz="2000" b="1">
                <a:solidFill>
                  <a:schemeClr val="tx1"/>
                </a:solidFill>
              </a:rPr>
              <a:t>。</a:t>
            </a:r>
            <a:endParaRPr lang="zh-CN" altLang="en-US" sz="2000" b="1">
              <a:solidFill>
                <a:schemeClr val="tx1"/>
              </a:solidFill>
            </a:endParaRPr>
          </a:p>
          <a:p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chemeClr val="tx1"/>
                </a:solidFill>
                <a:sym typeface="+mn-ea"/>
              </a:rPr>
              <a:t>把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自带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U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盘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插入到讲桌端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U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盘口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。</a:t>
            </a:r>
            <a:r>
              <a:rPr lang="zh-CN" altLang="en-US" sz="2000" b="1">
                <a:solidFill>
                  <a:schemeClr val="tx1"/>
                </a:solidFill>
              </a:rPr>
              <a:t>点击导出，然后打开文件夹，找到导出的视频，</a:t>
            </a:r>
            <a:r>
              <a:rPr lang="zh-CN" altLang="en-US" sz="2000" b="1">
                <a:solidFill>
                  <a:srgbClr val="FF0000"/>
                </a:solidFill>
              </a:rPr>
              <a:t>复制</a:t>
            </a:r>
            <a:r>
              <a:rPr lang="zh-CN" altLang="en-US" sz="2000" b="1">
                <a:solidFill>
                  <a:schemeClr val="tx1"/>
                </a:solidFill>
              </a:rPr>
              <a:t>到</a:t>
            </a:r>
            <a:endParaRPr lang="zh-CN" altLang="en-US" sz="2000" b="1">
              <a:solidFill>
                <a:schemeClr val="tx1"/>
              </a:solidFill>
            </a:endParaRPr>
          </a:p>
          <a:p>
            <a:r>
              <a:rPr lang="zh-CN" altLang="en-US" sz="2000" b="1">
                <a:solidFill>
                  <a:schemeClr val="tx1"/>
                </a:solidFill>
              </a:rPr>
              <a:t>自带</a:t>
            </a:r>
            <a:r>
              <a:rPr lang="en-US" altLang="zh-CN" sz="2000" b="1">
                <a:solidFill>
                  <a:schemeClr val="tx1"/>
                </a:solidFill>
              </a:rPr>
              <a:t>U</a:t>
            </a:r>
            <a:r>
              <a:rPr lang="zh-CN" altLang="en-US" sz="2000" b="1">
                <a:solidFill>
                  <a:schemeClr val="tx1"/>
                </a:solidFill>
              </a:rPr>
              <a:t>盘中。导出完毕后。</a:t>
            </a:r>
            <a:r>
              <a:rPr lang="en-US" altLang="zh-CN" sz="2000" b="1">
                <a:solidFill>
                  <a:schemeClr val="tx1"/>
                </a:solidFill>
              </a:rPr>
              <a:t>U</a:t>
            </a:r>
            <a:r>
              <a:rPr lang="zh-CN" altLang="en-US" sz="2000" b="1">
                <a:solidFill>
                  <a:schemeClr val="tx1"/>
                </a:solidFill>
              </a:rPr>
              <a:t>盘拔出带走。</a:t>
            </a:r>
            <a:endParaRPr lang="zh-CN" altLang="en-US" sz="2000" b="1">
              <a:solidFill>
                <a:schemeClr val="tx1"/>
              </a:solidFill>
            </a:endParaRPr>
          </a:p>
          <a:p>
            <a:endParaRPr lang="zh-CN" altLang="en-US" sz="2000" b="1">
              <a:solidFill>
                <a:schemeClr val="tx1"/>
              </a:solidFill>
            </a:endParaRPr>
          </a:p>
          <a:p>
            <a:r>
              <a:rPr lang="zh-CN" altLang="en-US" sz="2400" b="1">
                <a:solidFill>
                  <a:srgbClr val="FF0000"/>
                </a:solidFill>
              </a:rPr>
              <a:t>注：此电脑有还原软件，需确定视频导出是否有问题。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8980" y="1676400"/>
            <a:ext cx="1168400" cy="4314825"/>
          </a:xfrm>
          <a:prstGeom prst="rect">
            <a:avLst/>
          </a:prstGeom>
        </p:spPr>
      </p:pic>
      <p:sp>
        <p:nvSpPr>
          <p:cNvPr id="13" name="右箭头 12"/>
          <p:cNvSpPr/>
          <p:nvPr/>
        </p:nvSpPr>
        <p:spPr>
          <a:xfrm>
            <a:off x="1590675" y="3662045"/>
            <a:ext cx="364490" cy="27432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DIAGRAM_VIRTUALLY_FRAME" val="{&quot;height&quot;:414.6,&quot;left&quot;:60.75,&quot;top&quot;:95.05,&quot;width&quot;:411.85}"/>
</p:tagLst>
</file>

<file path=ppt/tags/tag11.xml><?xml version="1.0" encoding="utf-8"?>
<p:tagLst xmlns:p="http://schemas.openxmlformats.org/presentationml/2006/main">
  <p:tag name="KSO_WM_DIAGRAM_VIRTUALLY_FRAME" val="{&quot;height&quot;:414.6,&quot;left&quot;:60.75,&quot;top&quot;:95.05,&quot;width&quot;:411.85}"/>
</p:tagLst>
</file>

<file path=ppt/tags/tag12.xml><?xml version="1.0" encoding="utf-8"?>
<p:tagLst xmlns:p="http://schemas.openxmlformats.org/presentationml/2006/main">
  <p:tag name="KSO_WM_DIAGRAM_VIRTUALLY_FRAME" val="{&quot;height&quot;:414.6,&quot;left&quot;:60.75,&quot;top&quot;:95.05,&quot;width&quot;:411.85}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DIAGRAM_VIRTUALLY_FRAME" val="{&quot;height&quot;:414.6,&quot;left&quot;:60.75,&quot;top&quot;:95.05,&quot;width&quot;:411.85}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414.6,&quot;left&quot;:60.75,&quot;top&quot;:95.05,&quot;width&quot;:411.85}"/>
</p:tagLst>
</file>

<file path=ppt/tags/tag18.xml><?xml version="1.0" encoding="utf-8"?>
<p:tagLst xmlns:p="http://schemas.openxmlformats.org/presentationml/2006/main">
  <p:tag name="KSO_WM_DIAGRAM_VIRTUALLY_FRAME" val="{&quot;height&quot;:414.6,&quot;left&quot;:60.75,&quot;top&quot;:95.05,&quot;width&quot;:411.85}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18658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COMMONDATA" val="eyJjb3VudCI6MTIsImhkaWQiOiIzMjAxNTRhZDEwMDNlNzZmZGNhYjNkNmMzODVjYzUxMiIsInVzZXJDb3VudCI6MTJ9"/>
  <p:tag name="KSO_WPP_MARK_KEY" val="6a6bc641-c314-40c4-a1ec-6b210399c5d2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414.6,&quot;left&quot;:60.75,&quot;top&quot;:95.05,&quot;width&quot;:411.85}"/>
</p:tagLst>
</file>

<file path=ppt/tags/tag6.xml><?xml version="1.0" encoding="utf-8"?>
<p:tagLst xmlns:p="http://schemas.openxmlformats.org/presentationml/2006/main">
  <p:tag name="KSO_WM_DIAGRAM_VIRTUALLY_FRAME" val="{&quot;height&quot;:414.6,&quot;left&quot;:60.75,&quot;top&quot;:95.05,&quot;width&quot;:411.85}"/>
</p:tagLst>
</file>

<file path=ppt/tags/tag7.xml><?xml version="1.0" encoding="utf-8"?>
<p:tagLst xmlns:p="http://schemas.openxmlformats.org/presentationml/2006/main">
  <p:tag name="KSO_WM_DIAGRAM_VIRTUALLY_FRAME" val="{&quot;height&quot;:414.6,&quot;left&quot;:60.75,&quot;top&quot;:95.05,&quot;width&quot;:411.85}"/>
</p:tagLst>
</file>

<file path=ppt/tags/tag8.xml><?xml version="1.0" encoding="utf-8"?>
<p:tagLst xmlns:p="http://schemas.openxmlformats.org/presentationml/2006/main">
  <p:tag name="KSO_WM_DIAGRAM_VIRTUALLY_FRAME" val="{&quot;height&quot;:414.6,&quot;left&quot;:60.75,&quot;top&quot;:95.05,&quot;width&quot;:411.85}"/>
</p:tagLst>
</file>

<file path=ppt/tags/tag9.xml><?xml version="1.0" encoding="utf-8"?>
<p:tagLst xmlns:p="http://schemas.openxmlformats.org/presentationml/2006/main">
  <p:tag name="KSO_WM_DIAGRAM_VIRTUALLY_FRAME" val="{&quot;height&quot;:414.6,&quot;left&quot;:60.75,&quot;top&quot;:95.05,&quot;width&quot;:411.8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1419</Words>
  <Application>WPS 演示</Application>
  <PresentationFormat>宽屏</PresentationFormat>
  <Paragraphs>167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5" baseType="lpstr">
      <vt:lpstr>Arial</vt:lpstr>
      <vt:lpstr>宋体</vt:lpstr>
      <vt:lpstr>Wingdings</vt:lpstr>
      <vt:lpstr>汉仪润圆-65简</vt:lpstr>
      <vt:lpstr>Gill Sans</vt:lpstr>
      <vt:lpstr>汉仪中黑S</vt:lpstr>
      <vt:lpstr>汉仪典雅体简</vt:lpstr>
      <vt:lpstr>黑体</vt:lpstr>
      <vt:lpstr>Calibri</vt:lpstr>
      <vt:lpstr>Segoe Print</vt:lpstr>
      <vt:lpstr>微软雅黑</vt:lpstr>
      <vt:lpstr>Arial Unicode MS</vt:lpstr>
      <vt:lpstr>Calibri Light</vt:lpstr>
      <vt:lpstr>Saturday Sans Regular</vt:lpstr>
      <vt:lpstr>Helvetica</vt:lpstr>
      <vt:lpstr>Arial</vt:lpstr>
      <vt:lpstr>等线</vt:lpstr>
      <vt:lpstr>Libian SC</vt:lpstr>
      <vt:lpstr>Futura Medium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尹 欢</dc:creator>
  <cp:lastModifiedBy>布de橙子</cp:lastModifiedBy>
  <cp:revision>63</cp:revision>
  <dcterms:created xsi:type="dcterms:W3CDTF">2020-05-02T04:48:00Z</dcterms:created>
  <dcterms:modified xsi:type="dcterms:W3CDTF">2025-09-26T10:28:48Z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E1260DFF132941F5856E52BC0A2A86C0</vt:lpwstr>
  </property>
  <property fmtid="{D5CDD505-2E9C-101B-9397-08002B2CF9AE}" pid="3" name="KSOProductBuildVer">
    <vt:lpwstr>2052-12.1.0.22529</vt:lpwstr>
  </property>
  <property fmtid="{D5CDD505-2E9C-101B-9397-08002B2CF9AE}" pid="4" name="KSOTemplateUUID">
    <vt:lpwstr>v1.0_mb_+gaobvZOgnuyPYmmFBLtRw==</vt:lpwstr>
  </property>
</Properties>
</file>